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4" r:id="rId3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0A481764-7FFF-47FB-9492-BC094270D056}">
          <p14:sldIdLst>
            <p14:sldId id="261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23" autoAdjust="0"/>
    <p:restoredTop sz="50057" autoAdjust="0"/>
  </p:normalViewPr>
  <p:slideViewPr>
    <p:cSldViewPr>
      <p:cViewPr varScale="1">
        <p:scale>
          <a:sx n="116" d="100"/>
          <a:sy n="116" d="100"/>
        </p:scale>
        <p:origin x="14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861" cy="495793"/>
          </a:xfrm>
          <a:prstGeom prst="rect">
            <a:avLst/>
          </a:prstGeom>
        </p:spPr>
        <p:txBody>
          <a:bodyPr vert="horz" lIns="88217" tIns="44108" rIns="88217" bIns="44108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1" cy="495793"/>
          </a:xfrm>
          <a:prstGeom prst="rect">
            <a:avLst/>
          </a:prstGeom>
        </p:spPr>
        <p:txBody>
          <a:bodyPr vert="horz" lIns="88217" tIns="44108" rIns="88217" bIns="44108" rtlCol="0"/>
          <a:lstStyle>
            <a:lvl1pPr algn="r">
              <a:defRPr sz="1200"/>
            </a:lvl1pPr>
          </a:lstStyle>
          <a:p>
            <a:fld id="{F5C4F8EA-6E27-4325-A893-52D658DDDD65}" type="datetimeFigureOut">
              <a:rPr lang="it-IT" smtClean="0"/>
              <a:t>11/01/2018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17" tIns="44108" rIns="88217" bIns="44108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64" y="4714652"/>
            <a:ext cx="5438748" cy="4466756"/>
          </a:xfrm>
          <a:prstGeom prst="rect">
            <a:avLst/>
          </a:prstGeom>
        </p:spPr>
        <p:txBody>
          <a:bodyPr vert="horz" lIns="88217" tIns="44108" rIns="88217" bIns="44108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9305"/>
            <a:ext cx="2945861" cy="495793"/>
          </a:xfrm>
          <a:prstGeom prst="rect">
            <a:avLst/>
          </a:prstGeom>
        </p:spPr>
        <p:txBody>
          <a:bodyPr vert="horz" lIns="88217" tIns="44108" rIns="88217" bIns="44108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294" y="9429305"/>
            <a:ext cx="2945861" cy="495793"/>
          </a:xfrm>
          <a:prstGeom prst="rect">
            <a:avLst/>
          </a:prstGeom>
        </p:spPr>
        <p:txBody>
          <a:bodyPr vert="horz" lIns="88217" tIns="44108" rIns="88217" bIns="44108" rtlCol="0" anchor="b"/>
          <a:lstStyle>
            <a:lvl1pPr algn="r">
              <a:defRPr sz="1200"/>
            </a:lvl1pPr>
          </a:lstStyle>
          <a:p>
            <a:fld id="{AB35BFCD-CEC5-488F-85FB-C0BC86B9D1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019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5BFCD-CEC5-488F-85FB-C0BC86B9D1B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445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5BFCD-CEC5-488F-85FB-C0BC86B9D1B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445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1566-C639-4779-8895-B0C2D512AABB}" type="datetimeFigureOut">
              <a:rPr lang="it-IT" smtClean="0"/>
              <a:t>11/01/2018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7A25-3EFF-4D9A-893E-E3F34C3967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030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1566-C639-4779-8895-B0C2D512AABB}" type="datetimeFigureOut">
              <a:rPr lang="it-IT" smtClean="0"/>
              <a:t>11/01/2018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7A25-3EFF-4D9A-893E-E3F34C3967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368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1566-C639-4779-8895-B0C2D512AABB}" type="datetimeFigureOut">
              <a:rPr lang="it-IT" smtClean="0"/>
              <a:t>11/01/2018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7A25-3EFF-4D9A-893E-E3F34C3967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756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1566-C639-4779-8895-B0C2D512AABB}" type="datetimeFigureOut">
              <a:rPr lang="it-IT" smtClean="0"/>
              <a:t>11/01/2018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7A25-3EFF-4D9A-893E-E3F34C3967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959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1566-C639-4779-8895-B0C2D512AABB}" type="datetimeFigureOut">
              <a:rPr lang="it-IT" smtClean="0"/>
              <a:t>11/01/2018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7A25-3EFF-4D9A-893E-E3F34C3967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4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1566-C639-4779-8895-B0C2D512AABB}" type="datetimeFigureOut">
              <a:rPr lang="it-IT" smtClean="0"/>
              <a:t>11/01/2018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7A25-3EFF-4D9A-893E-E3F34C3967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88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1566-C639-4779-8895-B0C2D512AABB}" type="datetimeFigureOut">
              <a:rPr lang="it-IT" smtClean="0"/>
              <a:t>11/01/2018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7A25-3EFF-4D9A-893E-E3F34C3967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75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1566-C639-4779-8895-B0C2D512AABB}" type="datetimeFigureOut">
              <a:rPr lang="it-IT" smtClean="0"/>
              <a:t>11/01/2018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7A25-3EFF-4D9A-893E-E3F34C3967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55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1566-C639-4779-8895-B0C2D512AABB}" type="datetimeFigureOut">
              <a:rPr lang="it-IT" smtClean="0"/>
              <a:t>11/01/2018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7A25-3EFF-4D9A-893E-E3F34C3967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228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1566-C639-4779-8895-B0C2D512AABB}" type="datetimeFigureOut">
              <a:rPr lang="it-IT" smtClean="0"/>
              <a:t>11/01/2018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7A25-3EFF-4D9A-893E-E3F34C3967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074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1566-C639-4779-8895-B0C2D512AABB}" type="datetimeFigureOut">
              <a:rPr lang="it-IT" smtClean="0"/>
              <a:t>11/01/2018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7A25-3EFF-4D9A-893E-E3F34C3967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4913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71566-C639-4779-8895-B0C2D512AABB}" type="datetimeFigureOut">
              <a:rPr lang="it-IT" smtClean="0"/>
              <a:t>11/01/2018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27A25-3EFF-4D9A-893E-E3F34C3967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639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9937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Amministrazione SISSA : organigramma al </a:t>
            </a: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31.12.2017</a:t>
            </a:r>
            <a:endParaRPr lang="it-IT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76" y="5550906"/>
            <a:ext cx="1444960" cy="98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tangolo 3"/>
          <p:cNvSpPr/>
          <p:nvPr/>
        </p:nvSpPr>
        <p:spPr>
          <a:xfrm>
            <a:off x="3600519" y="980728"/>
            <a:ext cx="1814555" cy="92894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chemeClr val="tx1"/>
                </a:solidFill>
              </a:rPr>
              <a:t>SEGRETARIO</a:t>
            </a:r>
          </a:p>
          <a:p>
            <a:pPr algn="ctr"/>
            <a:r>
              <a:rPr lang="it-IT" sz="1200" b="1" dirty="0" smtClean="0">
                <a:solidFill>
                  <a:schemeClr val="tx1"/>
                </a:solidFill>
              </a:rPr>
              <a:t>GENERALE</a:t>
            </a:r>
          </a:p>
          <a:p>
            <a:pPr algn="ctr"/>
            <a:r>
              <a:rPr lang="it-IT" sz="1050" b="1" dirty="0" smtClean="0">
                <a:solidFill>
                  <a:srgbClr val="FF0000"/>
                </a:solidFill>
              </a:rPr>
              <a:t>GABRIELE RIZZETTO</a:t>
            </a:r>
            <a:endParaRPr lang="it-IT" sz="1050" b="1" dirty="0">
              <a:solidFill>
                <a:srgbClr val="FF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925076" y="3090238"/>
            <a:ext cx="1757345" cy="71904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b="1" dirty="0" smtClean="0">
                <a:solidFill>
                  <a:schemeClr val="tx1"/>
                </a:solidFill>
              </a:rPr>
              <a:t>Area Risorse Umane</a:t>
            </a:r>
          </a:p>
          <a:p>
            <a:pPr algn="ctr"/>
            <a:r>
              <a:rPr lang="it-IT" sz="1050" b="1" dirty="0" err="1" smtClean="0">
                <a:solidFill>
                  <a:srgbClr val="FF0000"/>
                </a:solidFill>
              </a:rPr>
              <a:t>Resp</a:t>
            </a:r>
            <a:r>
              <a:rPr lang="it-IT" sz="1050" b="1" dirty="0" smtClean="0">
                <a:solidFill>
                  <a:srgbClr val="FF0000"/>
                </a:solidFill>
              </a:rPr>
              <a:t>. Alessandra Lucatello</a:t>
            </a:r>
            <a:endParaRPr lang="it-IT" sz="1050" b="1" dirty="0">
              <a:solidFill>
                <a:srgbClr val="FF00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430108" y="3103374"/>
            <a:ext cx="1780969" cy="705905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b="1" dirty="0" smtClean="0">
                <a:solidFill>
                  <a:schemeClr val="tx1"/>
                </a:solidFill>
              </a:rPr>
              <a:t>Area Risorse Economico-Finanziarie e Patrimoniali</a:t>
            </a:r>
          </a:p>
          <a:p>
            <a:pPr algn="ctr"/>
            <a:r>
              <a:rPr lang="it-IT" sz="1050" b="1" dirty="0" err="1" smtClean="0">
                <a:solidFill>
                  <a:srgbClr val="FF0000"/>
                </a:solidFill>
              </a:rPr>
              <a:t>Resp</a:t>
            </a:r>
            <a:r>
              <a:rPr lang="it-IT" sz="1050" b="1" dirty="0" smtClean="0">
                <a:solidFill>
                  <a:srgbClr val="FF0000"/>
                </a:solidFill>
              </a:rPr>
              <a:t>. Francesco </a:t>
            </a:r>
            <a:r>
              <a:rPr lang="it-IT" sz="1050" b="1" dirty="0" err="1" smtClean="0">
                <a:solidFill>
                  <a:srgbClr val="FF0000"/>
                </a:solidFill>
              </a:rPr>
              <a:t>Scaramelli</a:t>
            </a:r>
            <a:endParaRPr lang="it-IT" sz="1050" b="1" dirty="0">
              <a:solidFill>
                <a:srgbClr val="FF00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075914" y="3090237"/>
            <a:ext cx="1823876" cy="71904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b="1" dirty="0">
                <a:solidFill>
                  <a:schemeClr val="tx1"/>
                </a:solidFill>
              </a:rPr>
              <a:t>Area Servizi alla Ricerca e </a:t>
            </a:r>
            <a:r>
              <a:rPr lang="it-IT" sz="1050" b="1" dirty="0" smtClean="0">
                <a:solidFill>
                  <a:schemeClr val="tx1"/>
                </a:solidFill>
              </a:rPr>
              <a:t>Didattica</a:t>
            </a:r>
          </a:p>
          <a:p>
            <a:pPr algn="ctr"/>
            <a:r>
              <a:rPr lang="it-IT" sz="1050" b="1" dirty="0" err="1" smtClean="0">
                <a:solidFill>
                  <a:srgbClr val="FF0000"/>
                </a:solidFill>
              </a:rPr>
              <a:t>Resp</a:t>
            </a:r>
            <a:r>
              <a:rPr lang="it-IT" sz="1050" b="1" dirty="0" smtClean="0">
                <a:solidFill>
                  <a:srgbClr val="FF0000"/>
                </a:solidFill>
              </a:rPr>
              <a:t>. Erica Maran</a:t>
            </a:r>
            <a:endParaRPr lang="it-IT" sz="1050" b="1" dirty="0">
              <a:solidFill>
                <a:srgbClr val="FF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942447" y="4127932"/>
            <a:ext cx="1757344" cy="52470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 smtClean="0">
                <a:solidFill>
                  <a:schemeClr val="tx1"/>
                </a:solidFill>
              </a:rPr>
              <a:t>Ufficio Risorse Umane</a:t>
            </a:r>
          </a:p>
          <a:p>
            <a:pPr algn="ctr"/>
            <a:r>
              <a:rPr lang="it-IT" sz="900" dirty="0" err="1" smtClean="0">
                <a:solidFill>
                  <a:srgbClr val="0070C0"/>
                </a:solidFill>
              </a:rPr>
              <a:t>Resp</a:t>
            </a:r>
            <a:r>
              <a:rPr lang="it-IT" sz="900" dirty="0" smtClean="0">
                <a:solidFill>
                  <a:srgbClr val="0070C0"/>
                </a:solidFill>
              </a:rPr>
              <a:t>. Alessandra </a:t>
            </a:r>
            <a:r>
              <a:rPr lang="it-IT" sz="900" dirty="0" err="1" smtClean="0">
                <a:solidFill>
                  <a:srgbClr val="0070C0"/>
                </a:solidFill>
              </a:rPr>
              <a:t>Lucatello</a:t>
            </a:r>
            <a:endParaRPr lang="it-IT" sz="900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978950" y="4800247"/>
            <a:ext cx="1703472" cy="5180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 smtClean="0">
                <a:solidFill>
                  <a:schemeClr val="tx1"/>
                </a:solidFill>
              </a:rPr>
              <a:t>Ufficio Emolumenti</a:t>
            </a:r>
          </a:p>
          <a:p>
            <a:pPr algn="ctr"/>
            <a:r>
              <a:rPr lang="it-IT" sz="900" dirty="0" err="1">
                <a:solidFill>
                  <a:srgbClr val="0070C0"/>
                </a:solidFill>
              </a:rPr>
              <a:t>Resp</a:t>
            </a:r>
            <a:r>
              <a:rPr lang="it-IT" sz="900" dirty="0">
                <a:solidFill>
                  <a:srgbClr val="0070C0"/>
                </a:solidFill>
              </a:rPr>
              <a:t>. Vera </a:t>
            </a:r>
            <a:r>
              <a:rPr lang="it-IT" sz="900" dirty="0" smtClean="0">
                <a:solidFill>
                  <a:srgbClr val="0070C0"/>
                </a:solidFill>
              </a:rPr>
              <a:t>Breda</a:t>
            </a:r>
            <a:endParaRPr lang="it-IT" sz="900" dirty="0">
              <a:solidFill>
                <a:schemeClr val="tx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447508" y="4167698"/>
            <a:ext cx="1763570" cy="5040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 smtClean="0">
                <a:solidFill>
                  <a:schemeClr val="tx1"/>
                </a:solidFill>
              </a:rPr>
              <a:t>Ufficio Ragioneria</a:t>
            </a:r>
          </a:p>
          <a:p>
            <a:pPr algn="ctr"/>
            <a:r>
              <a:rPr lang="it-IT" sz="900" dirty="0" err="1" smtClean="0">
                <a:solidFill>
                  <a:srgbClr val="0070C0"/>
                </a:solidFill>
              </a:rPr>
              <a:t>Resp</a:t>
            </a:r>
            <a:r>
              <a:rPr lang="it-IT" sz="900" dirty="0" smtClean="0">
                <a:solidFill>
                  <a:srgbClr val="0070C0"/>
                </a:solidFill>
              </a:rPr>
              <a:t>. </a:t>
            </a:r>
            <a:r>
              <a:rPr lang="it-IT" sz="900" dirty="0" smtClean="0">
                <a:solidFill>
                  <a:srgbClr val="0070C0"/>
                </a:solidFill>
              </a:rPr>
              <a:t>Barbara </a:t>
            </a:r>
            <a:r>
              <a:rPr lang="it-IT" sz="900" dirty="0" err="1" smtClean="0">
                <a:solidFill>
                  <a:srgbClr val="0070C0"/>
                </a:solidFill>
              </a:rPr>
              <a:t>Macovez</a:t>
            </a:r>
            <a:endParaRPr lang="it-IT" sz="900" dirty="0">
              <a:solidFill>
                <a:schemeClr val="tx1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438808" y="4800247"/>
            <a:ext cx="1780969" cy="50708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</a:rPr>
              <a:t>Ufficio Gestione </a:t>
            </a:r>
            <a:r>
              <a:rPr lang="it-IT" sz="900" b="1" dirty="0" smtClean="0">
                <a:solidFill>
                  <a:schemeClr val="tx1"/>
                </a:solidFill>
              </a:rPr>
              <a:t>Progetti</a:t>
            </a:r>
          </a:p>
          <a:p>
            <a:pPr algn="ctr"/>
            <a:r>
              <a:rPr lang="it-IT" sz="900" dirty="0" err="1">
                <a:solidFill>
                  <a:srgbClr val="0070C0"/>
                </a:solidFill>
              </a:rPr>
              <a:t>Resp</a:t>
            </a:r>
            <a:r>
              <a:rPr lang="it-IT" sz="900" dirty="0">
                <a:solidFill>
                  <a:srgbClr val="0070C0"/>
                </a:solidFill>
              </a:rPr>
              <a:t>. Monica </a:t>
            </a:r>
            <a:r>
              <a:rPr lang="it-IT" sz="900" dirty="0" err="1" smtClean="0">
                <a:solidFill>
                  <a:srgbClr val="0070C0"/>
                </a:solidFill>
              </a:rPr>
              <a:t>Sirk</a:t>
            </a:r>
            <a:endParaRPr lang="it-IT" sz="900" dirty="0">
              <a:solidFill>
                <a:schemeClr val="tx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733954" y="1625218"/>
            <a:ext cx="1749815" cy="65165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</a:rPr>
              <a:t>Ufficio Supporto Organi di Governo </a:t>
            </a:r>
            <a:r>
              <a:rPr lang="it-IT" sz="900" b="1" dirty="0" smtClean="0">
                <a:solidFill>
                  <a:schemeClr val="tx1"/>
                </a:solidFill>
              </a:rPr>
              <a:t>e </a:t>
            </a:r>
            <a:r>
              <a:rPr lang="it-IT" sz="900" b="1" dirty="0">
                <a:solidFill>
                  <a:schemeClr val="tx1"/>
                </a:solidFill>
              </a:rPr>
              <a:t>Gestione Documentale</a:t>
            </a:r>
          </a:p>
          <a:p>
            <a:pPr algn="ctr"/>
            <a:r>
              <a:rPr lang="it-IT" sz="900" dirty="0" err="1" smtClean="0">
                <a:solidFill>
                  <a:srgbClr val="0070C0"/>
                </a:solidFill>
              </a:rPr>
              <a:t>Resp</a:t>
            </a:r>
            <a:r>
              <a:rPr lang="it-IT" sz="900" dirty="0" smtClean="0">
                <a:solidFill>
                  <a:srgbClr val="0070C0"/>
                </a:solidFill>
              </a:rPr>
              <a:t>. Antonella </a:t>
            </a:r>
            <a:r>
              <a:rPr lang="it-IT" sz="900" dirty="0" err="1" smtClean="0">
                <a:solidFill>
                  <a:srgbClr val="0070C0"/>
                </a:solidFill>
              </a:rPr>
              <a:t>Derin</a:t>
            </a:r>
            <a:endParaRPr lang="it-IT" sz="900" dirty="0">
              <a:solidFill>
                <a:schemeClr val="tx1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6075914" y="4144498"/>
            <a:ext cx="1823876" cy="53331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 smtClean="0">
                <a:solidFill>
                  <a:schemeClr val="tx1"/>
                </a:solidFill>
              </a:rPr>
              <a:t>Ufficio Segreterie Scientifiche</a:t>
            </a:r>
          </a:p>
          <a:p>
            <a:pPr algn="ctr"/>
            <a:r>
              <a:rPr lang="it-IT" sz="900" dirty="0" err="1">
                <a:solidFill>
                  <a:srgbClr val="0070C0"/>
                </a:solidFill>
              </a:rPr>
              <a:t>Resp</a:t>
            </a:r>
            <a:r>
              <a:rPr lang="it-IT" sz="900" dirty="0">
                <a:solidFill>
                  <a:srgbClr val="0070C0"/>
                </a:solidFill>
              </a:rPr>
              <a:t>. </a:t>
            </a:r>
            <a:r>
              <a:rPr lang="it-IT" sz="900" dirty="0" smtClean="0">
                <a:solidFill>
                  <a:srgbClr val="0070C0"/>
                </a:solidFill>
              </a:rPr>
              <a:t>Lorena </a:t>
            </a:r>
            <a:r>
              <a:rPr lang="it-IT" sz="900" dirty="0" err="1" smtClean="0">
                <a:solidFill>
                  <a:srgbClr val="0070C0"/>
                </a:solidFill>
              </a:rPr>
              <a:t>Bencina</a:t>
            </a:r>
            <a:endParaRPr lang="it-IT" sz="900" dirty="0" smtClean="0">
              <a:solidFill>
                <a:schemeClr val="tx1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6084191" y="5469309"/>
            <a:ext cx="1811079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 smtClean="0">
                <a:solidFill>
                  <a:schemeClr val="tx1"/>
                </a:solidFill>
              </a:rPr>
              <a:t>Ufficio Segreteria Didattica e Allievi</a:t>
            </a:r>
          </a:p>
          <a:p>
            <a:pPr algn="ctr"/>
            <a:r>
              <a:rPr lang="it-IT" sz="900" dirty="0" err="1" smtClean="0">
                <a:solidFill>
                  <a:srgbClr val="0070C0"/>
                </a:solidFill>
              </a:rPr>
              <a:t>Resp</a:t>
            </a:r>
            <a:r>
              <a:rPr lang="it-IT" sz="900" dirty="0" smtClean="0">
                <a:solidFill>
                  <a:srgbClr val="0070C0"/>
                </a:solidFill>
              </a:rPr>
              <a:t>. Riccardo </a:t>
            </a:r>
            <a:r>
              <a:rPr lang="it-IT" sz="900" dirty="0" err="1" smtClean="0">
                <a:solidFill>
                  <a:srgbClr val="0070C0"/>
                </a:solidFill>
              </a:rPr>
              <a:t>Iancer</a:t>
            </a:r>
            <a:endParaRPr lang="it-IT" sz="900" dirty="0">
              <a:solidFill>
                <a:schemeClr val="tx1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6084191" y="6165304"/>
            <a:ext cx="1815599" cy="5116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 smtClean="0">
                <a:solidFill>
                  <a:schemeClr val="tx1"/>
                </a:solidFill>
              </a:rPr>
              <a:t>Biblioteca</a:t>
            </a:r>
          </a:p>
          <a:p>
            <a:pPr algn="ctr"/>
            <a:r>
              <a:rPr lang="it-IT" sz="900" dirty="0" err="1">
                <a:solidFill>
                  <a:srgbClr val="0070C0"/>
                </a:solidFill>
              </a:rPr>
              <a:t>Resp</a:t>
            </a:r>
            <a:r>
              <a:rPr lang="it-IT" sz="900" dirty="0">
                <a:solidFill>
                  <a:srgbClr val="0070C0"/>
                </a:solidFill>
              </a:rPr>
              <a:t>. Lucio </a:t>
            </a:r>
            <a:r>
              <a:rPr lang="it-IT" sz="900" dirty="0" smtClean="0">
                <a:solidFill>
                  <a:srgbClr val="0070C0"/>
                </a:solidFill>
              </a:rPr>
              <a:t>Lubiana</a:t>
            </a:r>
            <a:endParaRPr lang="it-IT" sz="900" dirty="0">
              <a:solidFill>
                <a:schemeClr val="tx1"/>
              </a:solidFill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727073" y="1052736"/>
            <a:ext cx="1756696" cy="4565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900" b="1" dirty="0" smtClean="0">
                <a:solidFill>
                  <a:schemeClr val="tx1"/>
                </a:solidFill>
              </a:rPr>
              <a:t>Ufficio Affari Generali e Acquisti</a:t>
            </a:r>
          </a:p>
          <a:p>
            <a:pPr algn="ctr"/>
            <a:r>
              <a:rPr lang="it-IT" sz="900" dirty="0" err="1" smtClean="0">
                <a:solidFill>
                  <a:srgbClr val="0070C0"/>
                </a:solidFill>
              </a:rPr>
              <a:t>Resp</a:t>
            </a:r>
            <a:r>
              <a:rPr lang="it-IT" sz="900" dirty="0" smtClean="0">
                <a:solidFill>
                  <a:srgbClr val="0070C0"/>
                </a:solidFill>
              </a:rPr>
              <a:t>. Mirna Avezzù</a:t>
            </a:r>
            <a:endParaRPr lang="it-IT" sz="900" dirty="0">
              <a:solidFill>
                <a:schemeClr val="tx1"/>
              </a:solidFill>
            </a:endParaRPr>
          </a:p>
        </p:txBody>
      </p:sp>
      <p:sp>
        <p:nvSpPr>
          <p:cNvPr id="67" name="Rettangolo 66"/>
          <p:cNvSpPr/>
          <p:nvPr/>
        </p:nvSpPr>
        <p:spPr>
          <a:xfrm>
            <a:off x="6084191" y="4789252"/>
            <a:ext cx="1811079" cy="51808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 smtClean="0">
                <a:solidFill>
                  <a:schemeClr val="tx1"/>
                </a:solidFill>
              </a:rPr>
              <a:t>Ufficio Finanziamenti alla Ricerca e Relazioni Internazionali</a:t>
            </a:r>
          </a:p>
          <a:p>
            <a:pPr algn="ctr"/>
            <a:r>
              <a:rPr lang="it-IT" sz="900" dirty="0" err="1">
                <a:solidFill>
                  <a:srgbClr val="0070C0"/>
                </a:solidFill>
              </a:rPr>
              <a:t>Resp</a:t>
            </a:r>
            <a:r>
              <a:rPr lang="it-IT" sz="900" dirty="0">
                <a:solidFill>
                  <a:srgbClr val="0070C0"/>
                </a:solidFill>
              </a:rPr>
              <a:t>. </a:t>
            </a:r>
            <a:r>
              <a:rPr lang="it-IT" sz="900" dirty="0" smtClean="0">
                <a:solidFill>
                  <a:srgbClr val="0070C0"/>
                </a:solidFill>
              </a:rPr>
              <a:t> Tatiana </a:t>
            </a:r>
            <a:r>
              <a:rPr lang="it-IT" sz="900" dirty="0" err="1" smtClean="0">
                <a:solidFill>
                  <a:srgbClr val="0070C0"/>
                </a:solidFill>
              </a:rPr>
              <a:t>Usenich</a:t>
            </a:r>
            <a:endParaRPr lang="it-IT" sz="900" dirty="0">
              <a:solidFill>
                <a:srgbClr val="FF0000"/>
              </a:solidFill>
            </a:endParaRPr>
          </a:p>
        </p:txBody>
      </p:sp>
      <p:sp>
        <p:nvSpPr>
          <p:cNvPr id="79" name="Rettangolo 78"/>
          <p:cNvSpPr/>
          <p:nvPr/>
        </p:nvSpPr>
        <p:spPr>
          <a:xfrm>
            <a:off x="3427974" y="5560876"/>
            <a:ext cx="1785239" cy="51151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 smtClean="0">
                <a:solidFill>
                  <a:schemeClr val="tx1"/>
                </a:solidFill>
              </a:rPr>
              <a:t>Ufficio Tecnico e Logistica</a:t>
            </a:r>
          </a:p>
          <a:p>
            <a:pPr algn="ctr"/>
            <a:r>
              <a:rPr lang="it-IT" sz="900" dirty="0" err="1">
                <a:solidFill>
                  <a:srgbClr val="0070C0"/>
                </a:solidFill>
              </a:rPr>
              <a:t>Resp</a:t>
            </a:r>
            <a:r>
              <a:rPr lang="it-IT" sz="900" dirty="0">
                <a:solidFill>
                  <a:srgbClr val="0070C0"/>
                </a:solidFill>
              </a:rPr>
              <a:t>. Andrea </a:t>
            </a:r>
            <a:r>
              <a:rPr lang="it-IT" sz="900" dirty="0" smtClean="0">
                <a:solidFill>
                  <a:srgbClr val="0070C0"/>
                </a:solidFill>
              </a:rPr>
              <a:t>Di Sopra</a:t>
            </a:r>
            <a:endParaRPr lang="it-IT" sz="900" dirty="0" smtClean="0">
              <a:solidFill>
                <a:schemeClr val="tx1"/>
              </a:solidFill>
            </a:endParaRPr>
          </a:p>
        </p:txBody>
      </p:sp>
      <p:cxnSp>
        <p:nvCxnSpPr>
          <p:cNvPr id="32" name="Connettore 1 31"/>
          <p:cNvCxnSpPr/>
          <p:nvPr/>
        </p:nvCxnSpPr>
        <p:spPr>
          <a:xfrm>
            <a:off x="1812433" y="2886911"/>
            <a:ext cx="51754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>
            <a:off x="4257981" y="1917691"/>
            <a:ext cx="5766" cy="1159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0" name="Connettore 4 2069"/>
          <p:cNvCxnSpPr>
            <a:endCxn id="9" idx="1"/>
          </p:cNvCxnSpPr>
          <p:nvPr/>
        </p:nvCxnSpPr>
        <p:spPr>
          <a:xfrm rot="16200000" flipH="1">
            <a:off x="322399" y="4402736"/>
            <a:ext cx="1054222" cy="25888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ttangolo 63"/>
          <p:cNvSpPr/>
          <p:nvPr/>
        </p:nvSpPr>
        <p:spPr>
          <a:xfrm>
            <a:off x="4579969" y="2048126"/>
            <a:ext cx="1670210" cy="527853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050" b="1" dirty="0" smtClean="0">
                <a:solidFill>
                  <a:schemeClr val="tx1"/>
                </a:solidFill>
              </a:rPr>
              <a:t>Area Pianificazione e Controllo</a:t>
            </a:r>
          </a:p>
          <a:p>
            <a:pPr algn="ctr"/>
            <a:r>
              <a:rPr lang="it-IT" sz="1050" b="1" dirty="0" err="1" smtClean="0">
                <a:solidFill>
                  <a:srgbClr val="FF0000"/>
                </a:solidFill>
              </a:rPr>
              <a:t>Resp</a:t>
            </a:r>
            <a:r>
              <a:rPr lang="it-IT" sz="1050" b="1" dirty="0" smtClean="0">
                <a:solidFill>
                  <a:srgbClr val="FF0000"/>
                </a:solidFill>
              </a:rPr>
              <a:t>. Michela </a:t>
            </a:r>
            <a:r>
              <a:rPr lang="it-IT" sz="1050" b="1" dirty="0" err="1" smtClean="0">
                <a:solidFill>
                  <a:srgbClr val="FF0000"/>
                </a:solidFill>
              </a:rPr>
              <a:t>Siboldi</a:t>
            </a:r>
            <a:endParaRPr lang="it-IT" sz="1050" b="1" dirty="0">
              <a:solidFill>
                <a:srgbClr val="FF0000"/>
              </a:solidFill>
            </a:endParaRPr>
          </a:p>
        </p:txBody>
      </p:sp>
      <p:sp>
        <p:nvSpPr>
          <p:cNvPr id="66" name="Rettangolo 65"/>
          <p:cNvSpPr/>
          <p:nvPr/>
        </p:nvSpPr>
        <p:spPr>
          <a:xfrm>
            <a:off x="6588224" y="1625218"/>
            <a:ext cx="1800200" cy="5076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900" b="1" dirty="0" smtClean="0">
                <a:solidFill>
                  <a:schemeClr val="tx1"/>
                </a:solidFill>
              </a:rPr>
              <a:t>Ufficio Bilancio</a:t>
            </a:r>
          </a:p>
          <a:p>
            <a:pPr algn="ctr"/>
            <a:r>
              <a:rPr lang="it-IT" sz="900" dirty="0" err="1">
                <a:solidFill>
                  <a:srgbClr val="0070C0"/>
                </a:solidFill>
              </a:rPr>
              <a:t>Resp</a:t>
            </a:r>
            <a:r>
              <a:rPr lang="it-IT" sz="900" dirty="0">
                <a:solidFill>
                  <a:srgbClr val="0070C0"/>
                </a:solidFill>
              </a:rPr>
              <a:t>. Barbara </a:t>
            </a:r>
            <a:r>
              <a:rPr lang="it-IT" sz="900" dirty="0" err="1">
                <a:solidFill>
                  <a:srgbClr val="0070C0"/>
                </a:solidFill>
              </a:rPr>
              <a:t>Macovez</a:t>
            </a:r>
            <a:endParaRPr lang="it-IT" sz="900" dirty="0">
              <a:solidFill>
                <a:schemeClr val="tx1"/>
              </a:solidFill>
            </a:endParaRPr>
          </a:p>
        </p:txBody>
      </p:sp>
      <p:sp>
        <p:nvSpPr>
          <p:cNvPr id="70" name="Rettangolo 69"/>
          <p:cNvSpPr/>
          <p:nvPr/>
        </p:nvSpPr>
        <p:spPr>
          <a:xfrm>
            <a:off x="6588224" y="2276874"/>
            <a:ext cx="1800200" cy="5278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900" b="1" dirty="0" smtClean="0">
                <a:solidFill>
                  <a:schemeClr val="tx1"/>
                </a:solidFill>
              </a:rPr>
              <a:t>Ufficio Controllo di Gestione</a:t>
            </a:r>
          </a:p>
          <a:p>
            <a:pPr algn="ctr"/>
            <a:r>
              <a:rPr lang="it-IT" sz="900" dirty="0" err="1">
                <a:solidFill>
                  <a:srgbClr val="0070C0"/>
                </a:solidFill>
              </a:rPr>
              <a:t>Resp</a:t>
            </a:r>
            <a:r>
              <a:rPr lang="it-IT" sz="900" dirty="0">
                <a:solidFill>
                  <a:srgbClr val="0070C0"/>
                </a:solidFill>
              </a:rPr>
              <a:t>. Paola </a:t>
            </a:r>
            <a:r>
              <a:rPr lang="it-IT" sz="900" dirty="0" err="1">
                <a:solidFill>
                  <a:srgbClr val="0070C0"/>
                </a:solidFill>
              </a:rPr>
              <a:t>Crechici</a:t>
            </a:r>
            <a:endParaRPr lang="it-IT" sz="900" dirty="0">
              <a:solidFill>
                <a:schemeClr val="tx1"/>
              </a:solidFill>
            </a:endParaRPr>
          </a:p>
        </p:txBody>
      </p:sp>
      <p:cxnSp>
        <p:nvCxnSpPr>
          <p:cNvPr id="38" name="Connettore 4 37"/>
          <p:cNvCxnSpPr>
            <a:stCxn id="64" idx="3"/>
            <a:endCxn id="66" idx="1"/>
          </p:cNvCxnSpPr>
          <p:nvPr/>
        </p:nvCxnSpPr>
        <p:spPr>
          <a:xfrm flipV="1">
            <a:off x="6250179" y="1879037"/>
            <a:ext cx="338045" cy="43301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4 39"/>
          <p:cNvCxnSpPr>
            <a:stCxn id="64" idx="3"/>
          </p:cNvCxnSpPr>
          <p:nvPr/>
        </p:nvCxnSpPr>
        <p:spPr>
          <a:xfrm>
            <a:off x="6250179" y="2312053"/>
            <a:ext cx="338045" cy="22874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tangolo 2"/>
          <p:cNvSpPr/>
          <p:nvPr/>
        </p:nvSpPr>
        <p:spPr>
          <a:xfrm>
            <a:off x="754728" y="2426426"/>
            <a:ext cx="855573" cy="5769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900" b="1" dirty="0" smtClean="0">
                <a:solidFill>
                  <a:schemeClr val="tx1"/>
                </a:solidFill>
              </a:rPr>
              <a:t>Funzione </a:t>
            </a:r>
            <a:r>
              <a:rPr lang="it-IT" sz="900" b="1" dirty="0" err="1" smtClean="0">
                <a:solidFill>
                  <a:schemeClr val="tx1"/>
                </a:solidFill>
              </a:rPr>
              <a:t>Risk</a:t>
            </a:r>
            <a:r>
              <a:rPr lang="it-IT" sz="900" b="1" dirty="0" smtClean="0">
                <a:solidFill>
                  <a:schemeClr val="tx1"/>
                </a:solidFill>
              </a:rPr>
              <a:t> Management</a:t>
            </a:r>
          </a:p>
          <a:p>
            <a:pPr algn="ctr"/>
            <a:r>
              <a:rPr lang="it-IT" sz="900" dirty="0">
                <a:solidFill>
                  <a:schemeClr val="tx1"/>
                </a:solidFill>
              </a:rPr>
              <a:t>A</a:t>
            </a:r>
            <a:r>
              <a:rPr lang="it-IT" sz="900" dirty="0" smtClean="0">
                <a:solidFill>
                  <a:schemeClr val="tx1"/>
                </a:solidFill>
              </a:rPr>
              <a:t>lessandra</a:t>
            </a:r>
            <a:r>
              <a:rPr lang="it-IT" sz="900" b="1" dirty="0" smtClean="0">
                <a:solidFill>
                  <a:schemeClr val="tx1"/>
                </a:solidFill>
              </a:rPr>
              <a:t> </a:t>
            </a:r>
            <a:r>
              <a:rPr lang="it-IT" sz="900" dirty="0" err="1" smtClean="0">
                <a:solidFill>
                  <a:schemeClr val="tx1"/>
                </a:solidFill>
              </a:rPr>
              <a:t>Janousek</a:t>
            </a:r>
            <a:endParaRPr lang="it-IT" sz="900" dirty="0">
              <a:solidFill>
                <a:schemeClr val="tx1"/>
              </a:solidFill>
            </a:endParaRPr>
          </a:p>
        </p:txBody>
      </p:sp>
      <p:cxnSp>
        <p:nvCxnSpPr>
          <p:cNvPr id="34" name="Connettore 4 33"/>
          <p:cNvCxnSpPr>
            <a:stCxn id="4" idx="1"/>
          </p:cNvCxnSpPr>
          <p:nvPr/>
        </p:nvCxnSpPr>
        <p:spPr>
          <a:xfrm rot="10800000">
            <a:off x="2483769" y="1309083"/>
            <a:ext cx="1116750" cy="13611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4 45"/>
          <p:cNvCxnSpPr/>
          <p:nvPr/>
        </p:nvCxnSpPr>
        <p:spPr>
          <a:xfrm rot="10800000" flipV="1">
            <a:off x="2483769" y="1700806"/>
            <a:ext cx="1123296" cy="250240"/>
          </a:xfrm>
          <a:prstGeom prst="bentConnector3">
            <a:avLst>
              <a:gd name="adj1" fmla="val 478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4 54"/>
          <p:cNvCxnSpPr>
            <a:endCxn id="3" idx="3"/>
          </p:cNvCxnSpPr>
          <p:nvPr/>
        </p:nvCxnSpPr>
        <p:spPr>
          <a:xfrm rot="10800000" flipV="1">
            <a:off x="1610302" y="1936046"/>
            <a:ext cx="2421455" cy="778841"/>
          </a:xfrm>
          <a:prstGeom prst="bentConnector3">
            <a:avLst>
              <a:gd name="adj1" fmla="val -23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3" name="Connettore 1 2062"/>
          <p:cNvCxnSpPr>
            <a:endCxn id="64" idx="1"/>
          </p:cNvCxnSpPr>
          <p:nvPr/>
        </p:nvCxnSpPr>
        <p:spPr>
          <a:xfrm>
            <a:off x="4257981" y="2312052"/>
            <a:ext cx="32198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Connettore 1 1037"/>
          <p:cNvCxnSpPr>
            <a:stCxn id="5" idx="0"/>
          </p:cNvCxnSpPr>
          <p:nvPr/>
        </p:nvCxnSpPr>
        <p:spPr>
          <a:xfrm flipH="1" flipV="1">
            <a:off x="1803748" y="2886911"/>
            <a:ext cx="1" cy="2033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Connettore 1 1040"/>
          <p:cNvCxnSpPr>
            <a:stCxn id="7" idx="0"/>
          </p:cNvCxnSpPr>
          <p:nvPr/>
        </p:nvCxnSpPr>
        <p:spPr>
          <a:xfrm flipV="1">
            <a:off x="6987852" y="2886911"/>
            <a:ext cx="0" cy="203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1" name="Connettore 4 1050"/>
          <p:cNvCxnSpPr>
            <a:stCxn id="7" idx="2"/>
          </p:cNvCxnSpPr>
          <p:nvPr/>
        </p:nvCxnSpPr>
        <p:spPr>
          <a:xfrm rot="5400000">
            <a:off x="6258097" y="3275309"/>
            <a:ext cx="195786" cy="126372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Connettore 1 1054"/>
          <p:cNvCxnSpPr/>
          <p:nvPr/>
        </p:nvCxnSpPr>
        <p:spPr>
          <a:xfrm>
            <a:off x="5724128" y="4005064"/>
            <a:ext cx="0" cy="2416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Connettore 1 2080"/>
          <p:cNvCxnSpPr>
            <a:stCxn id="18" idx="1"/>
          </p:cNvCxnSpPr>
          <p:nvPr/>
        </p:nvCxnSpPr>
        <p:spPr>
          <a:xfrm flipH="1" flipV="1">
            <a:off x="5724128" y="6421063"/>
            <a:ext cx="360063" cy="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1" name="Connettore 1 2090"/>
          <p:cNvCxnSpPr>
            <a:stCxn id="16" idx="1"/>
          </p:cNvCxnSpPr>
          <p:nvPr/>
        </p:nvCxnSpPr>
        <p:spPr>
          <a:xfrm flipH="1" flipV="1">
            <a:off x="5724128" y="4411157"/>
            <a:ext cx="35178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3" name="Connettore 1 2092"/>
          <p:cNvCxnSpPr>
            <a:stCxn id="67" idx="1"/>
          </p:cNvCxnSpPr>
          <p:nvPr/>
        </p:nvCxnSpPr>
        <p:spPr>
          <a:xfrm flipH="1" flipV="1">
            <a:off x="5724128" y="5048292"/>
            <a:ext cx="36006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5" name="Connettore 1 2094"/>
          <p:cNvCxnSpPr>
            <a:stCxn id="17" idx="1"/>
          </p:cNvCxnSpPr>
          <p:nvPr/>
        </p:nvCxnSpPr>
        <p:spPr>
          <a:xfrm flipH="1">
            <a:off x="5724128" y="5757341"/>
            <a:ext cx="360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9" name="Connettore 4 2098"/>
          <p:cNvCxnSpPr>
            <a:stCxn id="6" idx="2"/>
          </p:cNvCxnSpPr>
          <p:nvPr/>
        </p:nvCxnSpPr>
        <p:spPr>
          <a:xfrm rot="5400000">
            <a:off x="3628325" y="3312795"/>
            <a:ext cx="195785" cy="118875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3" name="Connettore 4 2102"/>
          <p:cNvCxnSpPr>
            <a:stCxn id="5" idx="2"/>
          </p:cNvCxnSpPr>
          <p:nvPr/>
        </p:nvCxnSpPr>
        <p:spPr>
          <a:xfrm rot="5400000">
            <a:off x="1164017" y="3365332"/>
            <a:ext cx="195786" cy="108367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6" name="Connettore 1 2105"/>
          <p:cNvCxnSpPr/>
          <p:nvPr/>
        </p:nvCxnSpPr>
        <p:spPr>
          <a:xfrm>
            <a:off x="3131841" y="4005064"/>
            <a:ext cx="8121" cy="1811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8" name="Connettore 1 2107"/>
          <p:cNvCxnSpPr>
            <a:stCxn id="8" idx="1"/>
          </p:cNvCxnSpPr>
          <p:nvPr/>
        </p:nvCxnSpPr>
        <p:spPr>
          <a:xfrm flipH="1" flipV="1">
            <a:off x="733954" y="4390284"/>
            <a:ext cx="20849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0" name="Connettore 1 2109"/>
          <p:cNvCxnSpPr>
            <a:stCxn id="11" idx="1"/>
          </p:cNvCxnSpPr>
          <p:nvPr/>
        </p:nvCxnSpPr>
        <p:spPr>
          <a:xfrm flipH="1">
            <a:off x="3131841" y="4419726"/>
            <a:ext cx="3156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2" name="Connettore 1 2111"/>
          <p:cNvCxnSpPr>
            <a:stCxn id="12" idx="1"/>
          </p:cNvCxnSpPr>
          <p:nvPr/>
        </p:nvCxnSpPr>
        <p:spPr>
          <a:xfrm flipH="1">
            <a:off x="3131841" y="5053790"/>
            <a:ext cx="3069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6" name="Connettore 1 2115"/>
          <p:cNvCxnSpPr>
            <a:stCxn id="79" idx="1"/>
          </p:cNvCxnSpPr>
          <p:nvPr/>
        </p:nvCxnSpPr>
        <p:spPr>
          <a:xfrm flipH="1" flipV="1">
            <a:off x="3139962" y="5816635"/>
            <a:ext cx="28801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901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9937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SISSA : organigramma</a:t>
            </a:r>
            <a:endParaRPr lang="it-IT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723" y="5464402"/>
            <a:ext cx="1444960" cy="98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tangolo 3"/>
          <p:cNvSpPr/>
          <p:nvPr/>
        </p:nvSpPr>
        <p:spPr>
          <a:xfrm>
            <a:off x="3418300" y="1556793"/>
            <a:ext cx="1945788" cy="11370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DIRETTORE</a:t>
            </a:r>
          </a:p>
          <a:p>
            <a:pPr algn="ctr"/>
            <a:endParaRPr lang="it-IT" sz="700" b="1" dirty="0" smtClean="0">
              <a:solidFill>
                <a:schemeClr val="tx1"/>
              </a:solidFill>
            </a:endParaRPr>
          </a:p>
          <a:p>
            <a:pPr algn="ctr"/>
            <a:r>
              <a:rPr lang="it-IT" sz="1400" b="1" dirty="0" smtClean="0">
                <a:solidFill>
                  <a:srgbClr val="FF0000"/>
                </a:solidFill>
              </a:rPr>
              <a:t>STEFANO RUFFO</a:t>
            </a:r>
            <a:endParaRPr lang="it-IT" sz="1400" b="1" dirty="0">
              <a:solidFill>
                <a:srgbClr val="FF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02060" y="3626256"/>
            <a:ext cx="1289620" cy="95487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chemeClr val="tx1"/>
                </a:solidFill>
              </a:rPr>
              <a:t>Laboratorio Interdisciplinare</a:t>
            </a:r>
          </a:p>
          <a:p>
            <a:pPr algn="ctr"/>
            <a:endParaRPr lang="it-IT" sz="600" b="1" dirty="0" smtClean="0">
              <a:solidFill>
                <a:schemeClr val="tx1"/>
              </a:solidFill>
            </a:endParaRPr>
          </a:p>
          <a:p>
            <a:pPr algn="ctr"/>
            <a:r>
              <a:rPr lang="it-IT" sz="1000" b="1" dirty="0" smtClean="0">
                <a:solidFill>
                  <a:srgbClr val="00B050"/>
                </a:solidFill>
              </a:rPr>
              <a:t>Giuseppe Mussardo</a:t>
            </a:r>
          </a:p>
        </p:txBody>
      </p:sp>
      <p:sp>
        <p:nvSpPr>
          <p:cNvPr id="6" name="Rettangolo 5"/>
          <p:cNvSpPr/>
          <p:nvPr/>
        </p:nvSpPr>
        <p:spPr>
          <a:xfrm>
            <a:off x="1924686" y="3634824"/>
            <a:ext cx="1368152" cy="94630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200" b="1" dirty="0" smtClean="0">
                <a:solidFill>
                  <a:schemeClr val="tx1"/>
                </a:solidFill>
              </a:rPr>
              <a:t>ITCS</a:t>
            </a:r>
            <a:r>
              <a:rPr lang="en-US" sz="1050" dirty="0">
                <a:solidFill>
                  <a:prstClr val="black"/>
                </a:solidFill>
              </a:rPr>
              <a:t> </a:t>
            </a:r>
            <a:r>
              <a:rPr lang="en-US" sz="1050" dirty="0" smtClean="0">
                <a:solidFill>
                  <a:prstClr val="black"/>
                </a:solidFill>
              </a:rPr>
              <a:t>- Information </a:t>
            </a:r>
            <a:r>
              <a:rPr lang="en-US" sz="1050" dirty="0">
                <a:solidFill>
                  <a:prstClr val="black"/>
                </a:solidFill>
              </a:rPr>
              <a:t>Technology and Computing </a:t>
            </a:r>
            <a:r>
              <a:rPr lang="en-US" sz="1050" dirty="0" smtClean="0">
                <a:solidFill>
                  <a:prstClr val="black"/>
                </a:solidFill>
              </a:rPr>
              <a:t>Services</a:t>
            </a:r>
          </a:p>
          <a:p>
            <a:pPr lvl="0" algn="ctr"/>
            <a:r>
              <a:rPr lang="en-US" sz="300" dirty="0" smtClean="0">
                <a:solidFill>
                  <a:prstClr val="black"/>
                </a:solidFill>
              </a:rPr>
              <a:t> </a:t>
            </a:r>
            <a:endParaRPr lang="en-US" sz="300" dirty="0">
              <a:solidFill>
                <a:prstClr val="black"/>
              </a:solidFill>
            </a:endParaRPr>
          </a:p>
          <a:p>
            <a:pPr algn="ctr"/>
            <a:r>
              <a:rPr lang="it-IT" sz="1050" b="1" dirty="0" smtClean="0">
                <a:solidFill>
                  <a:srgbClr val="00B050"/>
                </a:solidFill>
              </a:rPr>
              <a:t>Antonio Lanza</a:t>
            </a:r>
            <a:endParaRPr lang="it-IT" sz="1050" b="1" dirty="0">
              <a:solidFill>
                <a:srgbClr val="00B05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557359" y="3657999"/>
            <a:ext cx="1531757" cy="939629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chemeClr val="tx1"/>
                </a:solidFill>
              </a:rPr>
              <a:t>Area di </a:t>
            </a:r>
            <a:r>
              <a:rPr lang="it-IT" sz="1200" b="1" dirty="0" err="1" smtClean="0">
                <a:solidFill>
                  <a:schemeClr val="tx1"/>
                </a:solidFill>
              </a:rPr>
              <a:t>Neuroscience</a:t>
            </a:r>
            <a:endParaRPr lang="it-IT" sz="1200" b="1" dirty="0" smtClean="0">
              <a:solidFill>
                <a:schemeClr val="tx1"/>
              </a:solidFill>
            </a:endParaRPr>
          </a:p>
          <a:p>
            <a:pPr algn="ctr"/>
            <a:endParaRPr lang="it-IT" sz="1050" b="1" dirty="0" smtClean="0">
              <a:solidFill>
                <a:srgbClr val="00B050"/>
              </a:solidFill>
            </a:endParaRPr>
          </a:p>
          <a:p>
            <a:pPr algn="ctr"/>
            <a:r>
              <a:rPr lang="it-IT" sz="1050" b="1" dirty="0" smtClean="0">
                <a:solidFill>
                  <a:srgbClr val="00B050"/>
                </a:solidFill>
              </a:rPr>
              <a:t>Alessandro </a:t>
            </a:r>
            <a:r>
              <a:rPr lang="it-IT" sz="1050" b="1" dirty="0">
                <a:solidFill>
                  <a:srgbClr val="00B050"/>
                </a:solidFill>
              </a:rPr>
              <a:t>T</a:t>
            </a:r>
            <a:r>
              <a:rPr lang="it-IT" sz="1050" b="1" dirty="0" smtClean="0">
                <a:solidFill>
                  <a:srgbClr val="00B050"/>
                </a:solidFill>
              </a:rPr>
              <a:t>reves</a:t>
            </a:r>
            <a:endParaRPr lang="it-IT" sz="1050" b="1" dirty="0">
              <a:solidFill>
                <a:srgbClr val="00B050"/>
              </a:solidFill>
            </a:endParaRPr>
          </a:p>
        </p:txBody>
      </p:sp>
      <p:cxnSp>
        <p:nvCxnSpPr>
          <p:cNvPr id="32" name="Connettore 1 31"/>
          <p:cNvCxnSpPr/>
          <p:nvPr/>
        </p:nvCxnSpPr>
        <p:spPr>
          <a:xfrm flipV="1">
            <a:off x="1046870" y="3431876"/>
            <a:ext cx="6690742" cy="6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/>
          <p:nvPr/>
        </p:nvCxnSpPr>
        <p:spPr>
          <a:xfrm>
            <a:off x="4383023" y="3438402"/>
            <a:ext cx="0" cy="198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ttangolo 92"/>
          <p:cNvSpPr/>
          <p:nvPr/>
        </p:nvSpPr>
        <p:spPr>
          <a:xfrm>
            <a:off x="5776595" y="2591247"/>
            <a:ext cx="1525538" cy="64807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chemeClr val="tx1"/>
                </a:solidFill>
              </a:rPr>
              <a:t>Servizio Prevenzione e Protezione</a:t>
            </a:r>
            <a:endParaRPr lang="it-IT" sz="900" dirty="0">
              <a:solidFill>
                <a:schemeClr val="tx1"/>
              </a:solidFill>
            </a:endParaRPr>
          </a:p>
        </p:txBody>
      </p:sp>
      <p:sp>
        <p:nvSpPr>
          <p:cNvPr id="103" name="Rettangolo 102"/>
          <p:cNvSpPr/>
          <p:nvPr/>
        </p:nvSpPr>
        <p:spPr>
          <a:xfrm>
            <a:off x="5364088" y="3658151"/>
            <a:ext cx="1440160" cy="94466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chemeClr val="tx1"/>
                </a:solidFill>
              </a:rPr>
              <a:t>Area Fisica</a:t>
            </a:r>
          </a:p>
          <a:p>
            <a:pPr algn="ctr"/>
            <a:endParaRPr lang="it-IT" sz="1200" b="1" dirty="0" smtClean="0">
              <a:solidFill>
                <a:schemeClr val="tx1"/>
              </a:solidFill>
            </a:endParaRPr>
          </a:p>
          <a:p>
            <a:pPr algn="ctr"/>
            <a:r>
              <a:rPr lang="it-IT" sz="1050" b="1" dirty="0" smtClean="0">
                <a:solidFill>
                  <a:srgbClr val="00B050"/>
                </a:solidFill>
              </a:rPr>
              <a:t>Andrea Romanino</a:t>
            </a:r>
            <a:endParaRPr lang="it-IT" sz="1050" b="1" dirty="0">
              <a:solidFill>
                <a:srgbClr val="00B050"/>
              </a:solidFill>
            </a:endParaRPr>
          </a:p>
        </p:txBody>
      </p:sp>
      <p:cxnSp>
        <p:nvCxnSpPr>
          <p:cNvPr id="104" name="Connettore 1 103"/>
          <p:cNvCxnSpPr/>
          <p:nvPr/>
        </p:nvCxnSpPr>
        <p:spPr>
          <a:xfrm>
            <a:off x="7737612" y="3431643"/>
            <a:ext cx="0" cy="198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ttangolo 105"/>
          <p:cNvSpPr/>
          <p:nvPr/>
        </p:nvSpPr>
        <p:spPr>
          <a:xfrm>
            <a:off x="7020272" y="3643582"/>
            <a:ext cx="1476713" cy="959236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chemeClr val="tx1"/>
                </a:solidFill>
              </a:rPr>
              <a:t>Area Matematica</a:t>
            </a:r>
          </a:p>
          <a:p>
            <a:pPr algn="ctr"/>
            <a:endParaRPr lang="it-IT" sz="1050" b="1" dirty="0" smtClean="0">
              <a:solidFill>
                <a:schemeClr val="tx1"/>
              </a:solidFill>
            </a:endParaRPr>
          </a:p>
          <a:p>
            <a:pPr algn="ctr"/>
            <a:r>
              <a:rPr lang="it-IT" sz="1050" b="1" dirty="0">
                <a:solidFill>
                  <a:srgbClr val="00B050"/>
                </a:solidFill>
              </a:rPr>
              <a:t>Gianni Dal Maso</a:t>
            </a:r>
          </a:p>
        </p:txBody>
      </p:sp>
      <p:cxnSp>
        <p:nvCxnSpPr>
          <p:cNvPr id="131" name="Connettore 1 130"/>
          <p:cNvCxnSpPr/>
          <p:nvPr/>
        </p:nvCxnSpPr>
        <p:spPr>
          <a:xfrm>
            <a:off x="6123358" y="3445248"/>
            <a:ext cx="0" cy="198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4401638" y="2996952"/>
            <a:ext cx="13749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>
            <a:endCxn id="6" idx="0"/>
          </p:cNvCxnSpPr>
          <p:nvPr/>
        </p:nvCxnSpPr>
        <p:spPr>
          <a:xfrm>
            <a:off x="2608762" y="3438402"/>
            <a:ext cx="0" cy="196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1" name="Connettore 1 2070"/>
          <p:cNvCxnSpPr/>
          <p:nvPr/>
        </p:nvCxnSpPr>
        <p:spPr>
          <a:xfrm flipV="1">
            <a:off x="4383023" y="2708920"/>
            <a:ext cx="0" cy="828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1 76"/>
          <p:cNvCxnSpPr>
            <a:stCxn id="5" idx="0"/>
          </p:cNvCxnSpPr>
          <p:nvPr/>
        </p:nvCxnSpPr>
        <p:spPr>
          <a:xfrm flipV="1">
            <a:off x="1046870" y="3438402"/>
            <a:ext cx="0" cy="187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6086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1590</TotalTime>
  <Words>191</Words>
  <Application>Microsoft Office PowerPoint</Application>
  <PresentationFormat>Presentazione su schermo (4:3)</PresentationFormat>
  <Paragraphs>62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Amministrazione SISSA : organigramma al 31.12.2017</vt:lpstr>
      <vt:lpstr>SISSA : organigramma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Ipotesi riorganizzazione SISSA</dc:title>
  <dc:creator>Gabriele Rizzetto</dc:creator>
  <cp:lastModifiedBy>Alessandra Lucatello</cp:lastModifiedBy>
  <cp:revision>94</cp:revision>
  <cp:lastPrinted>2016-10-19T08:32:05Z</cp:lastPrinted>
  <dcterms:created xsi:type="dcterms:W3CDTF">2014-01-13T13:15:20Z</dcterms:created>
  <dcterms:modified xsi:type="dcterms:W3CDTF">2018-01-11T07:47:37Z</dcterms:modified>
</cp:coreProperties>
</file>