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88" r:id="rId1"/>
  </p:sldMasterIdLst>
  <p:notesMasterIdLst>
    <p:notesMasterId r:id="rId21"/>
  </p:notesMasterIdLst>
  <p:sldIdLst>
    <p:sldId id="259" r:id="rId2"/>
    <p:sldId id="257" r:id="rId3"/>
    <p:sldId id="256" r:id="rId4"/>
    <p:sldId id="260" r:id="rId5"/>
    <p:sldId id="261" r:id="rId6"/>
    <p:sldId id="262" r:id="rId7"/>
    <p:sldId id="263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0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ict"/><Relationship Id="rId4" Type="http://schemas.openxmlformats.org/officeDocument/2006/relationships/image" Target="../media/image26.emf"/><Relationship Id="rId1" Type="http://schemas.openxmlformats.org/officeDocument/2006/relationships/image" Target="../media/image23.pict"/><Relationship Id="rId2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84219-761F-1B43-893A-174E85FB9F76}" type="datetimeFigureOut">
              <a:rPr lang="en-US" smtClean="0"/>
              <a:t>9/4/11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89C0E-7790-E848-BF7F-E39CD89493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89C0E-7790-E848-BF7F-E39CD89493B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explain in what sense the vacuum is a thermal state, I need to first point out something about the</a:t>
            </a:r>
            <a:r>
              <a:rPr lang="en-US" baseline="0" dirty="0" smtClean="0"/>
              <a:t> geometry of </a:t>
            </a:r>
            <a:r>
              <a:rPr lang="en-US" baseline="0" dirty="0" err="1" smtClean="0"/>
              <a:t>Minkowski</a:t>
            </a:r>
            <a:r>
              <a:rPr lang="en-US" baseline="0" dirty="0" smtClean="0"/>
              <a:t> space…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970E-0052-E140-8274-CBCBA437C5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970E-0052-E140-8274-CBCBA437C5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the vacuum fluctuations have entropy…</a:t>
            </a:r>
          </a:p>
          <a:p>
            <a:endParaRPr lang="en-US" dirty="0" smtClean="0"/>
          </a:p>
          <a:p>
            <a:r>
              <a:rPr lang="en-US" dirty="0" err="1" smtClean="0"/>
              <a:t>G(e</a:t>
            </a:r>
            <a:r>
              <a:rPr lang="en-US" dirty="0" smtClean="0"/>
              <a:t>)</a:t>
            </a:r>
            <a:r>
              <a:rPr lang="en-US" baseline="0" dirty="0" smtClean="0"/>
              <a:t> reflects entropy of </a:t>
            </a:r>
            <a:r>
              <a:rPr lang="en-US" baseline="0" dirty="0" err="1" smtClean="0"/>
              <a:t>dof</a:t>
            </a:r>
            <a:r>
              <a:rPr lang="en-US" baseline="0" dirty="0" smtClean="0"/>
              <a:t> at scales shorter than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970E-0052-E140-8274-CBCBA437C5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DE35B3-A51E-DE44-AA45-3BE7EF41FE0E}" type="slidenum">
              <a:rPr lang="en-GB"/>
              <a:pPr/>
              <a:t>9</a:t>
            </a:fld>
            <a:endParaRPr lang="en-GB"/>
          </a:p>
        </p:txBody>
      </p:sp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DB71-A1C0-D447-A78D-F21299D7EFE1}" type="datetimeFigureOut">
              <a:rPr lang="en-US" smtClean="0"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DB71-A1C0-D447-A78D-F21299D7EFE1}" type="datetimeFigureOut">
              <a:rPr lang="en-US" smtClean="0"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59BB-B62E-FB4C-BE57-7C8F819E2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DB71-A1C0-D447-A78D-F21299D7EFE1}" type="datetimeFigureOut">
              <a:rPr lang="en-US" smtClean="0"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59BB-B62E-FB4C-BE57-7C8F819E2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8013" cy="1370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7013" cy="1865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4038600" cy="1865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98913"/>
            <a:ext cx="4037013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998913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 smtClean="0"/>
            </a:lvl1pPr>
          </a:lstStyle>
          <a:p>
            <a:fld id="{1E584C82-422C-3C43-BBC3-63E1F303992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DB71-A1C0-D447-A78D-F21299D7EFE1}" type="datetimeFigureOut">
              <a:rPr lang="en-US" smtClean="0"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59BB-B62E-FB4C-BE57-7C8F819E2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0D34-8958-A64B-9591-C8B1A66A89BE}" type="datetimeFigureOut">
              <a:rPr lang="en-US" smtClean="0"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A666-A2AC-1E47-90EE-D4ABEA216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DB71-A1C0-D447-A78D-F21299D7EFE1}" type="datetimeFigureOut">
              <a:rPr lang="en-US" smtClean="0"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59BB-B62E-FB4C-BE57-7C8F819E2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DB71-A1C0-D447-A78D-F21299D7EFE1}" type="datetimeFigureOut">
              <a:rPr lang="en-US" smtClean="0"/>
              <a:t>9/4/11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59BB-B62E-FB4C-BE57-7C8F819E2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DB71-A1C0-D447-A78D-F21299D7EFE1}" type="datetimeFigureOut">
              <a:rPr lang="en-US" smtClean="0"/>
              <a:t>9/4/11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59BB-B62E-FB4C-BE57-7C8F819E2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DB71-A1C0-D447-A78D-F21299D7EFE1}" type="datetimeFigureOut">
              <a:rPr lang="en-US" smtClean="0"/>
              <a:t>9/4/11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59BB-B62E-FB4C-BE57-7C8F819E2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DB71-A1C0-D447-A78D-F21299D7EFE1}" type="datetimeFigureOut">
              <a:rPr lang="en-US" smtClean="0"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2116-9056-594E-B995-33506E0B8A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DB71-A1C0-D447-A78D-F21299D7EFE1}" type="datetimeFigureOut">
              <a:rPr lang="en-US" smtClean="0"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59BB-B62E-FB4C-BE57-7C8F819E2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CDB71-A1C0-D447-A78D-F21299D7EFE1}" type="datetimeFigureOut">
              <a:rPr lang="en-US" smtClean="0"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59BB-B62E-FB4C-BE57-7C8F819E2C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df"/><Relationship Id="rId13" Type="http://schemas.openxmlformats.org/officeDocument/2006/relationships/image" Target="../media/image38.png"/><Relationship Id="rId14" Type="http://schemas.openxmlformats.org/officeDocument/2006/relationships/image" Target="../media/image39.pdf"/><Relationship Id="rId1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image" Target="../media/image31.pdf"/><Relationship Id="rId7" Type="http://schemas.openxmlformats.org/officeDocument/2006/relationships/image" Target="../media/image32.png"/><Relationship Id="rId8" Type="http://schemas.openxmlformats.org/officeDocument/2006/relationships/image" Target="../media/image33.pdf"/><Relationship Id="rId9" Type="http://schemas.openxmlformats.org/officeDocument/2006/relationships/image" Target="../media/image34.png"/><Relationship Id="rId10" Type="http://schemas.openxmlformats.org/officeDocument/2006/relationships/image" Target="../media/image35.pd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df"/><Relationship Id="rId13" Type="http://schemas.openxmlformats.org/officeDocument/2006/relationships/image" Target="../media/image50.png"/><Relationship Id="rId14" Type="http://schemas.openxmlformats.org/officeDocument/2006/relationships/image" Target="../media/image51.pdf"/><Relationship Id="rId15" Type="http://schemas.openxmlformats.org/officeDocument/2006/relationships/image" Target="../media/image52.png"/><Relationship Id="rId16" Type="http://schemas.openxmlformats.org/officeDocument/2006/relationships/image" Target="../media/image53.pdf"/><Relationship Id="rId17" Type="http://schemas.openxmlformats.org/officeDocument/2006/relationships/image" Target="../media/image54.png"/><Relationship Id="rId18" Type="http://schemas.openxmlformats.org/officeDocument/2006/relationships/image" Target="../media/image55.pdf"/><Relationship Id="rId19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6" Type="http://schemas.openxmlformats.org/officeDocument/2006/relationships/image" Target="../media/image43.pdf"/><Relationship Id="rId7" Type="http://schemas.openxmlformats.org/officeDocument/2006/relationships/image" Target="../media/image44.png"/><Relationship Id="rId8" Type="http://schemas.openxmlformats.org/officeDocument/2006/relationships/image" Target="../media/image45.pdf"/><Relationship Id="rId9" Type="http://schemas.openxmlformats.org/officeDocument/2006/relationships/image" Target="../media/image46.png"/><Relationship Id="rId10" Type="http://schemas.openxmlformats.org/officeDocument/2006/relationships/image" Target="../media/image47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df"/><Relationship Id="rId5" Type="http://schemas.openxmlformats.org/officeDocument/2006/relationships/image" Target="../media/image60.png"/><Relationship Id="rId6" Type="http://schemas.openxmlformats.org/officeDocument/2006/relationships/image" Target="../media/image61.pdf"/><Relationship Id="rId7" Type="http://schemas.openxmlformats.org/officeDocument/2006/relationships/image" Target="../media/image62.png"/><Relationship Id="rId8" Type="http://schemas.openxmlformats.org/officeDocument/2006/relationships/image" Target="../media/image63.pdf"/><Relationship Id="rId9" Type="http://schemas.openxmlformats.org/officeDocument/2006/relationships/image" Target="../media/image64.png"/><Relationship Id="rId10" Type="http://schemas.openxmlformats.org/officeDocument/2006/relationships/image" Target="../media/image65.pdf"/><Relationship Id="rId11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df"/><Relationship Id="rId3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df"/><Relationship Id="rId3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df"/><Relationship Id="rId5" Type="http://schemas.openxmlformats.org/officeDocument/2006/relationships/image" Target="../media/image74.png"/><Relationship Id="rId6" Type="http://schemas.openxmlformats.org/officeDocument/2006/relationships/image" Target="../media/image75.pdf"/><Relationship Id="rId7" Type="http://schemas.openxmlformats.org/officeDocument/2006/relationships/image" Target="../media/image76.png"/><Relationship Id="rId8" Type="http://schemas.openxmlformats.org/officeDocument/2006/relationships/image" Target="../media/image77.pdf"/><Relationship Id="rId9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df"/><Relationship Id="rId3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6.pd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5" Type="http://schemas.openxmlformats.org/officeDocument/2006/relationships/image" Target="../media/image10.pdf"/><Relationship Id="rId6" Type="http://schemas.openxmlformats.org/officeDocument/2006/relationships/image" Target="../media/image11.png"/><Relationship Id="rId7" Type="http://schemas.openxmlformats.org/officeDocument/2006/relationships/image" Target="../media/image12.pdf"/><Relationship Id="rId8" Type="http://schemas.openxmlformats.org/officeDocument/2006/relationships/image" Target="../media/image13.png"/><Relationship Id="rId9" Type="http://schemas.openxmlformats.org/officeDocument/2006/relationships/image" Target="../media/image14.pdf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5" Type="http://schemas.openxmlformats.org/officeDocument/2006/relationships/image" Target="../media/image19.pdf"/><Relationship Id="rId6" Type="http://schemas.openxmlformats.org/officeDocument/2006/relationships/image" Target="../media/image20.png"/><Relationship Id="rId7" Type="http://schemas.openxmlformats.org/officeDocument/2006/relationships/image" Target="../media/image21.pdf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463840"/>
            <a:ext cx="5651500" cy="565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346" y="353154"/>
            <a:ext cx="584514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Adjust horizon so expansion </a:t>
            </a:r>
            <a:r>
              <a:rPr lang="en-US" sz="2000" dirty="0" smtClean="0">
                <a:solidFill>
                  <a:srgbClr val="1F497D"/>
                </a:solidFill>
              </a:rPr>
              <a:t>[</a:t>
            </a:r>
            <a:r>
              <a:rPr lang="en-US" sz="2000" dirty="0" smtClean="0">
                <a:solidFill>
                  <a:schemeClr val="tx2"/>
                </a:solidFill>
              </a:rPr>
              <a:t>and shear]* </a:t>
            </a:r>
            <a:r>
              <a:rPr lang="en-US" sz="2000" dirty="0" smtClean="0">
                <a:solidFill>
                  <a:srgbClr val="FF0000"/>
                </a:solidFill>
              </a:rPr>
              <a:t>at final point             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vanishes.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Then null geodesic focusing </a:t>
            </a:r>
            <a:r>
              <a:rPr lang="en-US" dirty="0" err="1" smtClean="0"/>
              <a:t>eqn</a:t>
            </a:r>
            <a:r>
              <a:rPr lang="en-US" dirty="0" smtClean="0"/>
              <a:t> implies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77343" y="3138045"/>
            <a:ext cx="4883155" cy="840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334" y="2240460"/>
            <a:ext cx="787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 Killing vector that vanishes at                 is                                                             so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64033" y="1214390"/>
            <a:ext cx="4930489" cy="890669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481153" y="5154763"/>
            <a:ext cx="3571906" cy="8234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1322" y="4470281"/>
            <a:ext cx="498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this holds for all horizons it follows that, for some       </a:t>
            </a:r>
            <a:endParaRPr lang="en-US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495007" y="4502225"/>
            <a:ext cx="292100" cy="3302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226410" y="476093"/>
            <a:ext cx="637257" cy="202423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970680" y="2339430"/>
            <a:ext cx="637257" cy="20242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54830" y="3039154"/>
            <a:ext cx="2087681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>
                <a:solidFill>
                  <a:srgbClr val="FF0000"/>
                </a:solidFill>
              </a:rPr>
              <a:t>Three options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1.  thin patch</a:t>
            </a: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2. symmetric patch</a:t>
            </a: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3. Arrange vanishing </a:t>
            </a: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xpansion on whole </a:t>
            </a: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inal surface?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075464" y="2256110"/>
            <a:ext cx="2759303" cy="38374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27102" y="14061"/>
            <a:ext cx="1953442" cy="17543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*Shear ok if allow</a:t>
            </a:r>
          </a:p>
          <a:p>
            <a:r>
              <a:rPr lang="en-US" dirty="0">
                <a:solidFill>
                  <a:srgbClr val="1F497D"/>
                </a:solidFill>
              </a:rPr>
              <a:t>v</a:t>
            </a:r>
            <a:r>
              <a:rPr lang="en-US" dirty="0" smtClean="0">
                <a:solidFill>
                  <a:srgbClr val="1F497D"/>
                </a:solidFill>
              </a:rPr>
              <a:t>iscous entropy </a:t>
            </a:r>
          </a:p>
          <a:p>
            <a:r>
              <a:rPr lang="en-US" dirty="0">
                <a:solidFill>
                  <a:srgbClr val="1F497D"/>
                </a:solidFill>
              </a:rPr>
              <a:t>p</a:t>
            </a:r>
            <a:r>
              <a:rPr lang="en-US" dirty="0" smtClean="0">
                <a:solidFill>
                  <a:srgbClr val="1F497D"/>
                </a:solidFill>
              </a:rPr>
              <a:t>roduction term</a:t>
            </a:r>
          </a:p>
          <a:p>
            <a:r>
              <a:rPr lang="en-US" dirty="0">
                <a:solidFill>
                  <a:srgbClr val="1F497D"/>
                </a:solidFill>
              </a:rPr>
              <a:t>i</a:t>
            </a:r>
            <a:r>
              <a:rPr lang="en-US" dirty="0" smtClean="0">
                <a:solidFill>
                  <a:srgbClr val="1F497D"/>
                </a:solidFill>
              </a:rPr>
              <a:t>n </a:t>
            </a:r>
            <a:r>
              <a:rPr lang="en-US" dirty="0" err="1" smtClean="0">
                <a:solidFill>
                  <a:srgbClr val="1F497D"/>
                </a:solidFill>
              </a:rPr>
              <a:t>Clausius</a:t>
            </a:r>
            <a:r>
              <a:rPr lang="en-US" dirty="0" smtClean="0">
                <a:solidFill>
                  <a:srgbClr val="1F497D"/>
                </a:solidFill>
              </a:rPr>
              <a:t> relation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with viscosity ratio</a:t>
            </a:r>
          </a:p>
          <a:p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7254885" y="1447303"/>
            <a:ext cx="1223162" cy="255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567" y="280426"/>
            <a:ext cx="3571906" cy="82343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9368" y="1531601"/>
            <a:ext cx="278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Matter energy conservation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94050" y="1571033"/>
            <a:ext cx="1589283" cy="323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5807" y="1564876"/>
            <a:ext cx="85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implies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60688" y="1604070"/>
            <a:ext cx="2255517" cy="338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368" y="240834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Bianchi identity implies 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82988" y="2267297"/>
            <a:ext cx="2231265" cy="660455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238431" y="3118624"/>
            <a:ext cx="1732655" cy="657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368" y="3241862"/>
            <a:ext cx="77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9368" y="4206359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is  a cosmological constant, and Newton’s constant is given by 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90538" y="4183063"/>
            <a:ext cx="304800" cy="3429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156812" y="4973638"/>
            <a:ext cx="1778000" cy="9398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606400" y="5056113"/>
            <a:ext cx="4048478" cy="923330"/>
            <a:chOff x="3194050" y="4957143"/>
            <a:chExt cx="4048478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3194050" y="4957143"/>
              <a:ext cx="38633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Nota </a:t>
              </a:r>
              <a:r>
                <a:rPr lang="en-US" i="1" dirty="0" err="1" smtClean="0">
                  <a:solidFill>
                    <a:srgbClr val="0000FF"/>
                  </a:solidFill>
                </a:rPr>
                <a:t>bene</a:t>
              </a:r>
              <a:r>
                <a:rPr lang="en-US" dirty="0" smtClean="0">
                  <a:solidFill>
                    <a:srgbClr val="0000FF"/>
                  </a:solidFill>
                </a:rPr>
                <a:t>:                         implies </a:t>
              </a:r>
            </a:p>
            <a:p>
              <a:endParaRPr lang="en-US" dirty="0" smtClean="0">
                <a:solidFill>
                  <a:srgbClr val="0000FF"/>
                </a:solidFill>
              </a:endParaRPr>
            </a:p>
            <a:p>
              <a:r>
                <a:rPr lang="en-US" dirty="0" smtClean="0">
                  <a:solidFill>
                    <a:srgbClr val="0000FF"/>
                  </a:solidFill>
                </a:rPr>
                <a:t>I conjecture the converse holds as well.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4426339" y="5056113"/>
              <a:ext cx="1010888" cy="213842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6409386" y="5012133"/>
              <a:ext cx="833142" cy="307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tup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08690" y="1645815"/>
            <a:ext cx="3530600" cy="3797300"/>
          </a:xfrm>
          <a:prstGeom prst="rect">
            <a:avLst/>
          </a:prstGeom>
        </p:spPr>
      </p:pic>
      <p:pic>
        <p:nvPicPr>
          <p:cNvPr id="3" name="Picture 2" descr="setup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452" y="712965"/>
            <a:ext cx="43688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885" y="214452"/>
            <a:ext cx="557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Where to place the bifurcation point of the Killing vector?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1439" y="2850504"/>
            <a:ext cx="29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Spacelike</a:t>
            </a:r>
            <a:r>
              <a:rPr lang="en-US" dirty="0" smtClean="0">
                <a:solidFill>
                  <a:srgbClr val="FF0000"/>
                </a:solidFill>
              </a:rPr>
              <a:t> outside the horizon.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4808" y="3458347"/>
            <a:ext cx="30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Timelike</a:t>
            </a:r>
            <a:r>
              <a:rPr lang="en-US" dirty="0" smtClean="0">
                <a:solidFill>
                  <a:srgbClr val="FF0000"/>
                </a:solidFill>
              </a:rPr>
              <a:t> outside the horizon.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885" y="5179195"/>
            <a:ext cx="85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Variation away from a stationary state, like the physical process 1</a:t>
            </a:r>
            <a:r>
              <a:rPr lang="en-US" baseline="30000" dirty="0" smtClean="0">
                <a:solidFill>
                  <a:srgbClr val="1F497D"/>
                </a:solidFill>
              </a:rPr>
              <a:t>st</a:t>
            </a:r>
            <a:r>
              <a:rPr lang="en-US" dirty="0" smtClean="0">
                <a:solidFill>
                  <a:srgbClr val="1F497D"/>
                </a:solidFill>
              </a:rPr>
              <a:t> law. Changes definition</a:t>
            </a:r>
          </a:p>
          <a:p>
            <a:r>
              <a:rPr lang="en-US" dirty="0">
                <a:solidFill>
                  <a:srgbClr val="1F497D"/>
                </a:solidFill>
              </a:rPr>
              <a:t>o</a:t>
            </a:r>
            <a:r>
              <a:rPr lang="en-US" dirty="0" smtClean="0">
                <a:solidFill>
                  <a:srgbClr val="1F497D"/>
                </a:solidFill>
              </a:rPr>
              <a:t>f heat current, but not the TOTAL heat flux if integrate from p</a:t>
            </a:r>
            <a:r>
              <a:rPr lang="en-US" baseline="-25000" dirty="0" smtClean="0">
                <a:solidFill>
                  <a:srgbClr val="1F497D"/>
                </a:solidFill>
              </a:rPr>
              <a:t>0</a:t>
            </a:r>
            <a:r>
              <a:rPr lang="en-US" dirty="0" smtClean="0">
                <a:solidFill>
                  <a:srgbClr val="1F497D"/>
                </a:solidFill>
              </a:rPr>
              <a:t> to </a:t>
            </a:r>
            <a:r>
              <a:rPr lang="en-US" dirty="0" err="1" smtClean="0">
                <a:solidFill>
                  <a:srgbClr val="1F497D"/>
                </a:solidFill>
              </a:rPr>
              <a:t>p</a:t>
            </a:r>
            <a:r>
              <a:rPr lang="en-US" dirty="0" smtClean="0">
                <a:solidFill>
                  <a:srgbClr val="1F497D"/>
                </a:solidFill>
              </a:rPr>
              <a:t>: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54294" y="5858420"/>
            <a:ext cx="7313840" cy="68059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128786" y="1150045"/>
            <a:ext cx="2728603" cy="36185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67866" y="1499718"/>
            <a:ext cx="1675355" cy="3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50258" y="495102"/>
            <a:ext cx="6539114" cy="749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718" y="1269219"/>
            <a:ext cx="898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Can higher curvature terms be captured in the equation of state of vacuum thermodynamics?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682" y="2076155"/>
            <a:ext cx="88387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“natural”, i.e. only one length scale, the answer is NO!         Let R ~ l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-2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Relative ambiguity of local KV and therefore heat is O(x</a:t>
            </a:r>
            <a:r>
              <a:rPr lang="en-US" baseline="30000" dirty="0"/>
              <a:t>2</a:t>
            </a:r>
            <a:r>
              <a:rPr lang="en-US" dirty="0" smtClean="0"/>
              <a:t>/l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Smallest </a:t>
            </a:r>
            <a:r>
              <a:rPr lang="en-US" dirty="0" err="1" smtClean="0"/>
              <a:t>x</a:t>
            </a:r>
            <a:r>
              <a:rPr lang="en-US" dirty="0" smtClean="0"/>
              <a:t> we can use is the Planck length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P</a:t>
            </a:r>
            <a:r>
              <a:rPr lang="en-US" dirty="0" smtClean="0"/>
              <a:t>, so minimum ambiguity of the heat is ~ l</a:t>
            </a:r>
            <a:r>
              <a:rPr lang="en-US" baseline="-25000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/l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But this is the relative size of the R</a:t>
            </a:r>
            <a:r>
              <a:rPr lang="en-US" baseline="30000" dirty="0" smtClean="0"/>
              <a:t>2</a:t>
            </a:r>
            <a:r>
              <a:rPr lang="en-US" dirty="0" smtClean="0"/>
              <a:t> term! The R</a:t>
            </a:r>
            <a:r>
              <a:rPr lang="en-US" baseline="30000" dirty="0" smtClean="0"/>
              <a:t>3</a:t>
            </a:r>
            <a:r>
              <a:rPr lang="en-US" dirty="0" smtClean="0"/>
              <a:t> term is even more suppressed.</a:t>
            </a:r>
          </a:p>
          <a:p>
            <a:endParaRPr lang="en-US" dirty="0" smtClean="0"/>
          </a:p>
          <a:p>
            <a:r>
              <a:rPr lang="en-US" dirty="0" smtClean="0"/>
              <a:t>What if NOT natural, i.e. if  </a:t>
            </a:r>
            <a:r>
              <a:rPr lang="en-US" dirty="0" err="1" smtClean="0"/>
              <a:t>l</a:t>
            </a:r>
            <a:r>
              <a:rPr lang="en-US" dirty="0" smtClean="0"/>
              <a:t> &gt;&gt;</a:t>
            </a:r>
            <a:r>
              <a:rPr lang="en-US" dirty="0" err="1" smtClean="0"/>
              <a:t>l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??</a:t>
            </a:r>
            <a:r>
              <a:rPr lang="en-US" baseline="-25000" dirty="0" smtClean="0"/>
              <a:t>   </a:t>
            </a:r>
          </a:p>
          <a:p>
            <a:r>
              <a:rPr lang="en-US" dirty="0" smtClean="0"/>
              <a:t>Then I claim the smallest length we can use is </a:t>
            </a:r>
            <a:r>
              <a:rPr lang="en-US" dirty="0" err="1" smtClean="0"/>
              <a:t>l</a:t>
            </a:r>
            <a:r>
              <a:rPr lang="en-US" dirty="0" smtClean="0"/>
              <a:t>, so once again the R</a:t>
            </a:r>
            <a:r>
              <a:rPr lang="en-US" baseline="30000" dirty="0" smtClean="0"/>
              <a:t>2</a:t>
            </a:r>
            <a:r>
              <a:rPr lang="en-US" dirty="0" smtClean="0"/>
              <a:t> term is lost in the noise.</a:t>
            </a:r>
          </a:p>
          <a:p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(See forthcoming paper.) 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CAVEAT: The relative ambiguity of the KV on the horizon can be one order smaller if one </a:t>
            </a:r>
          </a:p>
          <a:p>
            <a:r>
              <a:rPr lang="en-US" dirty="0" smtClean="0"/>
              <a:t>Imposes a further condition that it vanish on a geodesic D-2 surface through </a:t>
            </a:r>
            <a:r>
              <a:rPr lang="en-US" dirty="0" err="1" smtClean="0"/>
              <a:t>p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253" y="758793"/>
            <a:ext cx="78777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Nevertheless, we and many others tried to include the higher derivative terms…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chemeClr val="tx2"/>
                </a:solidFill>
              </a:rPr>
              <a:t>Special case: </a:t>
            </a:r>
            <a:r>
              <a:rPr lang="en-US" u="sng" dirty="0" err="1" smtClean="0">
                <a:solidFill>
                  <a:schemeClr val="tx2"/>
                </a:solidFill>
              </a:rPr>
              <a:t>s(R</a:t>
            </a:r>
            <a:r>
              <a:rPr lang="en-US" u="sng" dirty="0" smtClean="0">
                <a:solidFill>
                  <a:schemeClr val="tx2"/>
                </a:solidFill>
              </a:rPr>
              <a:t>)</a:t>
            </a:r>
            <a:r>
              <a:rPr lang="en-US" dirty="0" smtClean="0"/>
              <a:t>. Then since </a:t>
            </a:r>
            <a:r>
              <a:rPr lang="en-US" dirty="0" err="1" smtClean="0"/>
              <a:t>dR</a:t>
            </a:r>
            <a:r>
              <a:rPr lang="en-US" dirty="0" smtClean="0"/>
              <a:t> is nonzero in general, the entropy rate of change </a:t>
            </a:r>
          </a:p>
          <a:p>
            <a:r>
              <a:rPr lang="en-US" dirty="0"/>
              <a:t>h</a:t>
            </a:r>
            <a:r>
              <a:rPr lang="en-US" dirty="0" smtClean="0"/>
              <a:t>as an order unity part, which cannot match the heat. This can be dealt with in </a:t>
            </a:r>
          </a:p>
          <a:p>
            <a:r>
              <a:rPr lang="en-US" dirty="0" smtClean="0"/>
              <a:t>many ways:</a:t>
            </a:r>
          </a:p>
          <a:p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Conformal transformation (field redefinition) to “Einstein frame”: </a:t>
            </a:r>
            <a:r>
              <a:rPr lang="en-US" dirty="0" err="1" smtClean="0"/>
              <a:t>s(R</a:t>
            </a:r>
            <a:r>
              <a:rPr lang="en-US" dirty="0" smtClean="0"/>
              <a:t>) √</a:t>
            </a:r>
            <a:r>
              <a:rPr lang="en-US" dirty="0" err="1" smtClean="0"/>
              <a:t>h</a:t>
            </a:r>
            <a:r>
              <a:rPr lang="en-US" dirty="0" smtClean="0"/>
              <a:t> = √</a:t>
            </a:r>
            <a:r>
              <a:rPr lang="en-US" dirty="0" err="1" smtClean="0"/>
              <a:t>h</a:t>
            </a:r>
            <a:r>
              <a:rPr lang="en-US" dirty="0" smtClean="0"/>
              <a:t>’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2.   Cancel with nonzero expansion at </a:t>
            </a:r>
            <a:r>
              <a:rPr lang="en-US" dirty="0" err="1" smtClean="0"/>
              <a:t>p</a:t>
            </a:r>
            <a:r>
              <a:rPr lang="en-US" dirty="0" smtClean="0"/>
              <a:t>, allow for bulk viscous entropy production.</a:t>
            </a: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       (</a:t>
            </a:r>
            <a:r>
              <a:rPr lang="en-US" dirty="0" err="1" smtClean="0">
                <a:solidFill>
                  <a:srgbClr val="FF0000"/>
                </a:solidFill>
              </a:rPr>
              <a:t>Eling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Guedens</a:t>
            </a:r>
            <a:r>
              <a:rPr lang="en-US" dirty="0" smtClean="0">
                <a:solidFill>
                  <a:srgbClr val="FF0000"/>
                </a:solidFill>
              </a:rPr>
              <a:t>, TJ)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Auxiliary scalar field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Chirco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Eling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Liberati</a:t>
            </a:r>
            <a:r>
              <a:rPr lang="en-US" dirty="0" smtClean="0">
                <a:solidFill>
                  <a:srgbClr val="FF0000"/>
                </a:solidFill>
              </a:rPr>
              <a:t>)    </a:t>
            </a:r>
          </a:p>
          <a:p>
            <a:pPr marL="342900" indent="-342900">
              <a:buAutoNum type="arabicPeriod" startAt="3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 startAt="3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i="1" dirty="0" smtClean="0">
                <a:solidFill>
                  <a:srgbClr val="1F497D"/>
                </a:solidFill>
              </a:rPr>
              <a:t>Might declare victory in this special case,  but what about the general case?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2126" y="44537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58" y="263947"/>
            <a:ext cx="7746419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1F497D"/>
                </a:solidFill>
              </a:rPr>
              <a:t>General higher curvature entropies?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s(R</a:t>
            </a:r>
            <a:r>
              <a:rPr lang="en-US" dirty="0" smtClean="0"/>
              <a:t>) approaches don’t work. Need to account for the change of the </a:t>
            </a:r>
          </a:p>
          <a:p>
            <a:r>
              <a:rPr lang="en-US" dirty="0" smtClean="0"/>
              <a:t>Different projections of curvature that occur in the entropy. Lovelock case looks</a:t>
            </a:r>
          </a:p>
          <a:p>
            <a:r>
              <a:rPr lang="en-US" dirty="0" smtClean="0"/>
              <a:t>sweet: e.g. Gauss-Bonnet gives integral of intrinsic Ricci scalar of the horizon cut.</a:t>
            </a:r>
          </a:p>
          <a:p>
            <a:r>
              <a:rPr lang="en-US" u="sng" dirty="0" smtClean="0"/>
              <a:t>The problem</a:t>
            </a:r>
            <a:r>
              <a:rPr lang="en-US" dirty="0" smtClean="0"/>
              <a:t>: how to evaluate the evolution of this quantity??</a:t>
            </a:r>
          </a:p>
          <a:p>
            <a:endParaRPr lang="en-US" dirty="0" smtClean="0"/>
          </a:p>
          <a:p>
            <a:r>
              <a:rPr lang="en-US" dirty="0" smtClean="0"/>
              <a:t>Idea: try to mimic the way entropy density of stationary black holes occurs </a:t>
            </a:r>
          </a:p>
          <a:p>
            <a:r>
              <a:rPr lang="en-US" dirty="0" smtClean="0"/>
              <a:t>in Wald’s </a:t>
            </a:r>
            <a:r>
              <a:rPr lang="en-US" dirty="0" err="1" smtClean="0"/>
              <a:t>Noether</a:t>
            </a:r>
            <a:r>
              <a:rPr lang="en-US" dirty="0" smtClean="0"/>
              <a:t> charge approach.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Brustein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n-US" dirty="0" err="1" smtClean="0">
                <a:solidFill>
                  <a:srgbClr val="FF0000"/>
                </a:solidFill>
              </a:rPr>
              <a:t>Hadad</a:t>
            </a:r>
            <a:r>
              <a:rPr lang="en-US" dirty="0">
                <a:solidFill>
                  <a:srgbClr val="FF0000"/>
                </a:solidFill>
              </a:rPr>
              <a:t>;</a:t>
            </a:r>
            <a:r>
              <a:rPr lang="en-US" dirty="0" smtClean="0">
                <a:solidFill>
                  <a:srgbClr val="FF0000"/>
                </a:solidFill>
              </a:rPr>
              <a:t> Parikh &amp; </a:t>
            </a:r>
            <a:r>
              <a:rPr lang="en-US" dirty="0" err="1" smtClean="0">
                <a:solidFill>
                  <a:srgbClr val="FF0000"/>
                </a:solidFill>
              </a:rPr>
              <a:t>Sarkar</a:t>
            </a:r>
            <a:r>
              <a:rPr lang="en-US" dirty="0">
                <a:solidFill>
                  <a:srgbClr val="FF0000"/>
                </a:solidFill>
              </a:rPr>
              <a:t>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Padmanabhan</a:t>
            </a:r>
            <a:r>
              <a:rPr lang="en-US" dirty="0">
                <a:solidFill>
                  <a:srgbClr val="FF0000"/>
                </a:solidFill>
              </a:rPr>
              <a:t>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Guedens</a:t>
            </a:r>
            <a:r>
              <a:rPr lang="en-US" dirty="0" smtClean="0">
                <a:solidFill>
                  <a:srgbClr val="FF0000"/>
                </a:solidFill>
              </a:rPr>
              <a:t>, TJ &amp; </a:t>
            </a:r>
            <a:r>
              <a:rPr lang="en-US" dirty="0" err="1" smtClean="0">
                <a:solidFill>
                  <a:srgbClr val="FF0000"/>
                </a:solidFill>
              </a:rPr>
              <a:t>Sarkar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04897" y="3367090"/>
            <a:ext cx="6815447" cy="719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415" y="4346314"/>
            <a:ext cx="7186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There are various problems and issues with the previous work. After two </a:t>
            </a:r>
          </a:p>
          <a:p>
            <a:r>
              <a:rPr lang="en-US" dirty="0">
                <a:solidFill>
                  <a:srgbClr val="1F497D"/>
                </a:solidFill>
              </a:rPr>
              <a:t>y</a:t>
            </a:r>
            <a:r>
              <a:rPr lang="en-US" dirty="0" smtClean="0">
                <a:solidFill>
                  <a:srgbClr val="1F497D"/>
                </a:solidFill>
              </a:rPr>
              <a:t>ears of struggle we think we’ve sorted it all out, and the paper will appear</a:t>
            </a:r>
          </a:p>
          <a:p>
            <a:r>
              <a:rPr lang="en-US" dirty="0">
                <a:solidFill>
                  <a:srgbClr val="1F497D"/>
                </a:solidFill>
              </a:rPr>
              <a:t>s</a:t>
            </a:r>
            <a:r>
              <a:rPr lang="en-US" dirty="0" smtClean="0">
                <a:solidFill>
                  <a:srgbClr val="1F497D"/>
                </a:solidFill>
              </a:rPr>
              <a:t>hortly – perhaps even during this conference! 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954" y="82486"/>
            <a:ext cx="9022998" cy="6832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Some aspects of this </a:t>
            </a:r>
            <a:r>
              <a:rPr lang="en-US" sz="2400" i="1" dirty="0" err="1" smtClean="0">
                <a:solidFill>
                  <a:schemeClr val="tx2"/>
                </a:solidFill>
              </a:rPr>
              <a:t>Noetheresque</a:t>
            </a:r>
            <a:r>
              <a:rPr lang="en-US" sz="2400" i="1" dirty="0" smtClean="0">
                <a:solidFill>
                  <a:schemeClr val="tx2"/>
                </a:solidFill>
              </a:rPr>
              <a:t> approach: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Depends on KV, which is not unique. Statistical interpretation?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Evaluate change of entropy using </a:t>
            </a:r>
            <a:r>
              <a:rPr lang="en-US" dirty="0" err="1" smtClean="0"/>
              <a:t>Stoke’s</a:t>
            </a:r>
            <a:r>
              <a:rPr lang="en-US" dirty="0" smtClean="0"/>
              <a:t> theorem: two horizon slices must share a</a:t>
            </a:r>
          </a:p>
          <a:p>
            <a:pPr marL="342900" indent="-342900"/>
            <a:r>
              <a:rPr lang="en-US" dirty="0" smtClean="0"/>
              <a:t>      common boundary (see Fig.). 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3.  LKV must satisfy Killing equation and Killing identity to required order. Using a null</a:t>
            </a:r>
          </a:p>
          <a:p>
            <a:pPr marL="342900" indent="-342900"/>
            <a:r>
              <a:rPr lang="en-US" dirty="0" smtClean="0"/>
              <a:t>     geodesic normal coordinate system adapted to the horizon we showed this can be done</a:t>
            </a:r>
          </a:p>
          <a:p>
            <a:pPr marL="342900" indent="-342900"/>
            <a:r>
              <a:rPr lang="en-US" dirty="0" smtClean="0"/>
              <a:t>     but only if the horizon patch is parametrically narrower than it is long.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4. We show that the symmetric part                       does not contribute to the entropy change.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err="1" smtClean="0"/>
              <a:t>Clausius</a:t>
            </a:r>
            <a:r>
              <a:rPr lang="en-US" dirty="0" smtClean="0"/>
              <a:t> relation implies: </a:t>
            </a:r>
          </a:p>
          <a:p>
            <a:pPr marL="342900" indent="-342900"/>
            <a:r>
              <a:rPr lang="en-US" dirty="0" smtClean="0"/>
              <a:t>(The W term cancels the contribution from the derivative of </a:t>
            </a:r>
            <a:r>
              <a:rPr lang="en-US" dirty="0" err="1" smtClean="0"/>
              <a:t>s(R</a:t>
            </a:r>
            <a:r>
              <a:rPr lang="en-US" dirty="0" smtClean="0"/>
              <a:t>) in that case.)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6. The equation of state is </a:t>
            </a:r>
            <a:r>
              <a:rPr lang="en-US" dirty="0" err="1" smtClean="0"/>
              <a:t>integrable</a:t>
            </a:r>
            <a:r>
              <a:rPr lang="en-US" dirty="0" smtClean="0"/>
              <a:t> for       if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/>
              <a:t>i</a:t>
            </a:r>
            <a:r>
              <a:rPr lang="en-US" dirty="0" smtClean="0"/>
              <a:t>n which case it is the field equation for the </a:t>
            </a:r>
            <a:r>
              <a:rPr lang="en-US" dirty="0" err="1" smtClean="0"/>
              <a:t>Lagrangian</a:t>
            </a:r>
            <a:r>
              <a:rPr lang="en-US" dirty="0" smtClean="0"/>
              <a:t> </a:t>
            </a:r>
            <a:r>
              <a:rPr lang="en-US" i="1" dirty="0" smtClean="0"/>
              <a:t>L</a:t>
            </a:r>
            <a:r>
              <a:rPr lang="en-US" dirty="0" smtClean="0"/>
              <a:t>. We don’t know if this is the only way</a:t>
            </a:r>
          </a:p>
          <a:p>
            <a:pPr marL="342900" indent="-34290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integrability</a:t>
            </a:r>
            <a:r>
              <a:rPr lang="en-US" dirty="0" smtClean="0"/>
              <a:t> condition can be satisfied, but it seems it </a:t>
            </a:r>
            <a:r>
              <a:rPr lang="en-US" i="1" dirty="0" smtClean="0"/>
              <a:t>might</a:t>
            </a:r>
            <a:r>
              <a:rPr lang="en-US" dirty="0" smtClean="0"/>
              <a:t> be.</a:t>
            </a:r>
          </a:p>
          <a:p>
            <a:pPr marL="342900" indent="-342900"/>
            <a:endParaRPr lang="en-US" dirty="0" smtClean="0"/>
          </a:p>
          <a:p>
            <a:r>
              <a:rPr lang="en-US" dirty="0" smtClean="0"/>
              <a:t>7. We </a:t>
            </a:r>
            <a:r>
              <a:rPr lang="en-US" i="1" dirty="0"/>
              <a:t>m</a:t>
            </a:r>
            <a:r>
              <a:rPr lang="en-US" i="1" dirty="0" smtClean="0"/>
              <a:t>ust</a:t>
            </a:r>
            <a:r>
              <a:rPr lang="en-US" dirty="0" smtClean="0"/>
              <a:t> take the bifurcation surface as the earlier surface, not the later one,  If the entropy </a:t>
            </a:r>
          </a:p>
          <a:p>
            <a:r>
              <a:rPr lang="en-US" dirty="0" smtClean="0"/>
              <a:t>on a constant V slice is to be the area and not minus the area (in the GR case).</a:t>
            </a:r>
          </a:p>
          <a:p>
            <a:pPr marL="342900" indent="-342900"/>
            <a:endParaRPr lang="en-US" dirty="0" smtClean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80361" y="3763111"/>
            <a:ext cx="2821940" cy="31707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714354" y="3226458"/>
            <a:ext cx="894372" cy="257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57925" y="4496905"/>
            <a:ext cx="2573125" cy="55234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017234" y="4673889"/>
            <a:ext cx="175758" cy="198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fi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72126" y="610332"/>
            <a:ext cx="7471895" cy="5603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267" y="846667"/>
            <a:ext cx="2181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Conclusion: 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4078" y="2458526"/>
            <a:ext cx="254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talk about it…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463840"/>
            <a:ext cx="5651500" cy="565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6767" y="4817264"/>
            <a:ext cx="71196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000090"/>
                </a:solidFill>
              </a:rPr>
              <a:t>Thanks to the organizers for bringing us together! </a:t>
            </a:r>
            <a:endParaRPr lang="en-US" sz="2700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4" y="509353"/>
            <a:ext cx="8531465" cy="117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5" y="1936194"/>
            <a:ext cx="8755362" cy="189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8441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cs typeface="Skia"/>
              </a:rPr>
              <a:t>Horizon entropy and higher curvature equations of state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Ted Jacobson</a:t>
            </a:r>
          </a:p>
          <a:p>
            <a:r>
              <a:rPr lang="en-US" sz="2400" dirty="0" smtClean="0"/>
              <a:t>University of Maryland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6750" y="475965"/>
            <a:ext cx="6418745" cy="256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Plan of talk:</a:t>
            </a:r>
          </a:p>
          <a:p>
            <a:pPr>
              <a:buSzPct val="75000"/>
            </a:pPr>
            <a:endParaRPr lang="en-US" sz="2300" dirty="0" smtClean="0"/>
          </a:p>
          <a:p>
            <a:pPr marL="547688" indent="363538">
              <a:buSzPct val="75000"/>
              <a:buFont typeface="Wingdings" charset="2"/>
              <a:buChar char="Ø"/>
            </a:pPr>
            <a:r>
              <a:rPr lang="en-US" sz="2300" dirty="0" smtClean="0"/>
              <a:t>Horizon entropy &amp; Einstein Equation of State  </a:t>
            </a:r>
          </a:p>
          <a:p>
            <a:pPr marL="547688" indent="363538">
              <a:buSzPct val="75000"/>
              <a:buFont typeface="Wingdings" charset="2"/>
              <a:buChar char="Ø"/>
            </a:pPr>
            <a:endParaRPr lang="en-US" sz="2300" dirty="0" smtClean="0"/>
          </a:p>
          <a:p>
            <a:pPr marL="547688" indent="363538">
              <a:buSzPct val="75000"/>
              <a:buFont typeface="Wingdings" charset="2"/>
              <a:buChar char="Ø"/>
            </a:pPr>
            <a:r>
              <a:rPr lang="en-US" sz="2300" dirty="0" smtClean="0"/>
              <a:t>Higher curvature</a:t>
            </a:r>
          </a:p>
          <a:p>
            <a:pPr marL="547688" indent="363538">
              <a:buSzPct val="75000"/>
              <a:buFont typeface="Wingdings" charset="2"/>
              <a:buChar char="Ø"/>
            </a:pPr>
            <a:endParaRPr lang="en-US" sz="2300" dirty="0" smtClean="0"/>
          </a:p>
          <a:p>
            <a:pPr marL="547688" indent="363538">
              <a:buSzPct val="75000"/>
              <a:buFont typeface="Wingdings" charset="2"/>
              <a:buChar char="Ø"/>
            </a:pPr>
            <a:r>
              <a:rPr lang="en-US" sz="2300" dirty="0" err="1" smtClean="0"/>
              <a:t>Noetheresque</a:t>
            </a:r>
            <a:r>
              <a:rPr lang="en-US" sz="2300" dirty="0" smtClean="0"/>
              <a:t> approach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4587" y="3851841"/>
            <a:ext cx="7375549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Based on</a:t>
            </a:r>
            <a:r>
              <a:rPr lang="en-US" sz="2400" dirty="0" smtClean="0">
                <a:solidFill>
                  <a:srgbClr val="000090"/>
                </a:solidFill>
              </a:rPr>
              <a:t>:  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90"/>
                </a:solidFill>
              </a:rPr>
              <a:t>TJ, </a:t>
            </a:r>
            <a:r>
              <a:rPr lang="en-US" sz="2400" i="1" dirty="0" smtClean="0">
                <a:solidFill>
                  <a:srgbClr val="000090"/>
                </a:solidFill>
              </a:rPr>
              <a:t>‘95 paper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90"/>
                </a:solidFill>
              </a:rPr>
              <a:t>Chris </a:t>
            </a:r>
            <a:r>
              <a:rPr lang="en-US" sz="2400" dirty="0" err="1" smtClean="0">
                <a:solidFill>
                  <a:srgbClr val="000090"/>
                </a:solidFill>
              </a:rPr>
              <a:t>Eling</a:t>
            </a:r>
            <a:r>
              <a:rPr lang="en-US" sz="2400" dirty="0" smtClean="0">
                <a:solidFill>
                  <a:srgbClr val="000090"/>
                </a:solidFill>
              </a:rPr>
              <a:t>,  </a:t>
            </a:r>
            <a:r>
              <a:rPr lang="en-US" sz="2400" dirty="0" err="1" smtClean="0">
                <a:solidFill>
                  <a:srgbClr val="000090"/>
                </a:solidFill>
              </a:rPr>
              <a:t>Raf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Guedens</a:t>
            </a:r>
            <a:r>
              <a:rPr lang="en-US" sz="2400" i="1" dirty="0" smtClean="0">
                <a:solidFill>
                  <a:srgbClr val="000090"/>
                </a:solidFill>
              </a:rPr>
              <a:t>, TJ,  ’06 Non-equilibrium paper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000090"/>
                </a:solidFill>
              </a:rPr>
              <a:t>Raf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Guedens</a:t>
            </a:r>
            <a:r>
              <a:rPr lang="en-US" sz="2400" dirty="0" smtClean="0">
                <a:solidFill>
                  <a:srgbClr val="000090"/>
                </a:solidFill>
              </a:rPr>
              <a:t>, TJ,  </a:t>
            </a:r>
            <a:r>
              <a:rPr lang="en-US" sz="2400" dirty="0" err="1" smtClean="0">
                <a:solidFill>
                  <a:srgbClr val="000090"/>
                </a:solidFill>
              </a:rPr>
              <a:t>Sudipta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Sarkar</a:t>
            </a:r>
            <a:r>
              <a:rPr lang="en-US" sz="2400" dirty="0" smtClean="0">
                <a:solidFill>
                  <a:srgbClr val="000090"/>
                </a:solidFill>
              </a:rPr>
              <a:t>  </a:t>
            </a:r>
            <a:r>
              <a:rPr lang="en-US" sz="2400" i="1" dirty="0" smtClean="0">
                <a:solidFill>
                  <a:srgbClr val="000090"/>
                </a:solidFill>
              </a:rPr>
              <a:t>‘11 </a:t>
            </a:r>
            <a:r>
              <a:rPr lang="en-US" sz="2400" i="1" dirty="0" err="1" smtClean="0">
                <a:solidFill>
                  <a:srgbClr val="000090"/>
                </a:solidFill>
              </a:rPr>
              <a:t>Noetheresque</a:t>
            </a:r>
            <a:r>
              <a:rPr lang="en-US" sz="2400" i="1" dirty="0" smtClean="0">
                <a:solidFill>
                  <a:srgbClr val="000090"/>
                </a:solidFill>
              </a:rPr>
              <a:t> paper </a:t>
            </a:r>
            <a:endParaRPr lang="en-US" sz="2400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45" y="577556"/>
            <a:ext cx="8792441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Credo</a:t>
            </a:r>
            <a:r>
              <a:rPr lang="en-US" sz="2800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Black hole thermodynamics is a special case of causal horizon thermodynamics.</a:t>
            </a:r>
          </a:p>
          <a:p>
            <a:endParaRPr lang="en-US" dirty="0" smtClean="0"/>
          </a:p>
          <a:p>
            <a:r>
              <a:rPr lang="en-US" dirty="0" smtClean="0"/>
              <a:t>It originates from </a:t>
            </a:r>
            <a:r>
              <a:rPr lang="en-US" dirty="0" err="1" smtClean="0"/>
              <a:t>thermality</a:t>
            </a:r>
            <a:r>
              <a:rPr lang="en-US" dirty="0" smtClean="0"/>
              <a:t> of the Lorentz-invariant local vacuum in local </a:t>
            </a:r>
            <a:r>
              <a:rPr lang="en-US" dirty="0" err="1" smtClean="0"/>
              <a:t>Rindler</a:t>
            </a:r>
            <a:r>
              <a:rPr lang="en-US" dirty="0" smtClean="0"/>
              <a:t> wedge,</a:t>
            </a:r>
          </a:p>
          <a:p>
            <a:r>
              <a:rPr lang="en-US" dirty="0"/>
              <a:t>a</a:t>
            </a:r>
            <a:r>
              <a:rPr lang="en-US" dirty="0" smtClean="0"/>
              <a:t>t temperature                            relative to the local  boost Hamiltonian.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This thermal state has a huge entropy, somehow rendered finite by quantum gravity effects,</a:t>
            </a:r>
          </a:p>
          <a:p>
            <a:r>
              <a:rPr lang="en-US" dirty="0" smtClean="0"/>
              <a:t> that scales, </a:t>
            </a:r>
            <a:r>
              <a:rPr lang="en-US" dirty="0" smtClean="0"/>
              <a:t>for any local causal horizon (LCH) </a:t>
            </a:r>
            <a:r>
              <a:rPr lang="en-US" dirty="0" smtClean="0"/>
              <a:t>at leading order, like the </a:t>
            </a:r>
            <a:r>
              <a:rPr lang="en-US" dirty="0" smtClean="0"/>
              <a:t>area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orizon evolution can be viewed as a small perturbation of a local equilibrium state, so this</a:t>
            </a:r>
          </a:p>
          <a:p>
            <a:r>
              <a:rPr lang="en-US" dirty="0" smtClean="0"/>
              <a:t>entropy satisfies the </a:t>
            </a:r>
            <a:r>
              <a:rPr lang="en-US" dirty="0" err="1" smtClean="0"/>
              <a:t>Clausius</a:t>
            </a:r>
            <a:r>
              <a:rPr lang="en-US" dirty="0" smtClean="0"/>
              <a:t> relation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applied to all </a:t>
            </a:r>
            <a:r>
              <a:rPr lang="en-US" dirty="0" err="1" smtClean="0"/>
              <a:t>LCH’s</a:t>
            </a:r>
            <a:r>
              <a:rPr lang="en-US" dirty="0" smtClean="0"/>
              <a:t>, together with conservation of matter energy-momentum,</a:t>
            </a:r>
          </a:p>
          <a:p>
            <a:r>
              <a:rPr lang="en-US" dirty="0" smtClean="0"/>
              <a:t> this implies the Einstein equation.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93591" y="2193902"/>
            <a:ext cx="1257848" cy="27538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543160" y="4244583"/>
            <a:ext cx="1364339" cy="69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s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96920" y="1007551"/>
            <a:ext cx="3048000" cy="3048000"/>
          </a:xfrm>
          <a:prstGeom prst="rect">
            <a:avLst/>
          </a:prstGeom>
        </p:spPr>
      </p:pic>
      <p:pic>
        <p:nvPicPr>
          <p:cNvPr id="4" name="Picture 3" descr="rota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14397" y="1061902"/>
            <a:ext cx="3048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2258" y="491077"/>
            <a:ext cx="2506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Euclidean space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3995" y="521749"/>
            <a:ext cx="265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Minkowski</a:t>
            </a:r>
            <a:r>
              <a:rPr lang="en-US" sz="2800" dirty="0" smtClean="0"/>
              <a:t> space</a:t>
            </a:r>
            <a:endParaRPr lang="en-US" sz="28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84160" y="4792914"/>
            <a:ext cx="3847576" cy="32197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776910" y="4766737"/>
            <a:ext cx="4011607" cy="348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588" y="4097892"/>
            <a:ext cx="2217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Rotation symmetry</a:t>
            </a:r>
            <a:endParaRPr lang="en-US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84809" y="4077765"/>
            <a:ext cx="2710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Lorentz boost symmetry</a:t>
            </a:r>
            <a:endParaRPr lang="en-US" sz="2000" i="1" dirty="0"/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6620445" y="2531074"/>
            <a:ext cx="1566439" cy="1482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62407" y="1007551"/>
            <a:ext cx="1519780" cy="1504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00013" y="1558925"/>
          <a:ext cx="9074150" cy="3709988"/>
        </p:xfrm>
        <a:graphic>
          <a:graphicData uri="http://schemas.openxmlformats.org/presentationml/2006/ole">
            <p:oleObj spid="_x0000_s471042" name="Equation" r:id="rId4" imgW="4876800" imgH="1993900" progId="Equation.3">
              <p:embed/>
            </p:oleObj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Davies-Unruh </a:t>
            </a:r>
            <a:r>
              <a:rPr lang="en-US" dirty="0"/>
              <a:t>effect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68363" y="2041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833563" y="5972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57900" y="2286000"/>
            <a:ext cx="2133600" cy="2103438"/>
            <a:chOff x="3648" y="1104"/>
            <a:chExt cx="1488" cy="1325"/>
          </a:xfrm>
        </p:grpSpPr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 rot="-5400000">
              <a:off x="3745" y="1040"/>
              <a:ext cx="1275" cy="1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3685" y="1104"/>
              <a:ext cx="1433" cy="1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auto">
            <a:xfrm>
              <a:off x="3676" y="1202"/>
              <a:ext cx="496" cy="113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36" y="816"/>
                </a:cxn>
                <a:cxn ang="0">
                  <a:pos x="0" y="1668"/>
                </a:cxn>
              </a:cxnLst>
              <a:rect l="0" t="0" r="r" b="b"/>
              <a:pathLst>
                <a:path w="648" h="1668">
                  <a:moveTo>
                    <a:pt x="72" y="0"/>
                  </a:moveTo>
                  <a:cubicBezTo>
                    <a:pt x="168" y="134"/>
                    <a:pt x="648" y="538"/>
                    <a:pt x="636" y="816"/>
                  </a:cubicBezTo>
                  <a:cubicBezTo>
                    <a:pt x="624" y="1094"/>
                    <a:pt x="132" y="1490"/>
                    <a:pt x="0" y="16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Freeform 11"/>
            <p:cNvSpPr>
              <a:spLocks/>
            </p:cNvSpPr>
            <p:nvPr/>
          </p:nvSpPr>
          <p:spPr bwMode="auto">
            <a:xfrm rot="5400000">
              <a:off x="4176" y="686"/>
              <a:ext cx="442" cy="127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36" y="816"/>
                </a:cxn>
                <a:cxn ang="0">
                  <a:pos x="0" y="1668"/>
                </a:cxn>
              </a:cxnLst>
              <a:rect l="0" t="0" r="r" b="b"/>
              <a:pathLst>
                <a:path w="648" h="1668">
                  <a:moveTo>
                    <a:pt x="72" y="0"/>
                  </a:moveTo>
                  <a:cubicBezTo>
                    <a:pt x="168" y="134"/>
                    <a:pt x="648" y="538"/>
                    <a:pt x="636" y="816"/>
                  </a:cubicBezTo>
                  <a:cubicBezTo>
                    <a:pt x="624" y="1094"/>
                    <a:pt x="132" y="1490"/>
                    <a:pt x="0" y="16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auto">
            <a:xfrm rot="-5400000">
              <a:off x="4213" y="1569"/>
              <a:ext cx="442" cy="127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36" y="816"/>
                </a:cxn>
                <a:cxn ang="0">
                  <a:pos x="0" y="1668"/>
                </a:cxn>
              </a:cxnLst>
              <a:rect l="0" t="0" r="r" b="b"/>
              <a:pathLst>
                <a:path w="648" h="1668">
                  <a:moveTo>
                    <a:pt x="72" y="0"/>
                  </a:moveTo>
                  <a:cubicBezTo>
                    <a:pt x="168" y="134"/>
                    <a:pt x="648" y="538"/>
                    <a:pt x="636" y="816"/>
                  </a:cubicBezTo>
                  <a:cubicBezTo>
                    <a:pt x="624" y="1094"/>
                    <a:pt x="132" y="1490"/>
                    <a:pt x="0" y="16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Freeform 13"/>
            <p:cNvSpPr>
              <a:spLocks/>
            </p:cNvSpPr>
            <p:nvPr/>
          </p:nvSpPr>
          <p:spPr bwMode="auto">
            <a:xfrm flipH="1">
              <a:off x="4640" y="1235"/>
              <a:ext cx="496" cy="113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36" y="816"/>
                </a:cxn>
                <a:cxn ang="0">
                  <a:pos x="0" y="1668"/>
                </a:cxn>
              </a:cxnLst>
              <a:rect l="0" t="0" r="r" b="b"/>
              <a:pathLst>
                <a:path w="648" h="1668">
                  <a:moveTo>
                    <a:pt x="72" y="0"/>
                  </a:moveTo>
                  <a:cubicBezTo>
                    <a:pt x="168" y="134"/>
                    <a:pt x="648" y="538"/>
                    <a:pt x="636" y="816"/>
                  </a:cubicBezTo>
                  <a:cubicBezTo>
                    <a:pt x="624" y="1094"/>
                    <a:pt x="132" y="1490"/>
                    <a:pt x="0" y="16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248400" y="31242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7696200" y="3124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4769" y="5541235"/>
            <a:ext cx="574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Acceleration and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local</a:t>
            </a:r>
            <a:r>
              <a:rPr lang="en-US" sz="2400" dirty="0" smtClean="0">
                <a:solidFill>
                  <a:srgbClr val="FF0000"/>
                </a:solidFill>
              </a:rPr>
              <a:t> diverge as </a:t>
            </a:r>
            <a:r>
              <a:rPr lang="en-US" sz="2400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 goes to 0.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entanglement entropy </a:t>
            </a: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68363" y="2041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52513" y="1881767"/>
            <a:ext cx="2557463" cy="32295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815147" y="1714548"/>
            <a:ext cx="3887670" cy="667164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735148" y="3819620"/>
            <a:ext cx="16002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8363" y="2836478"/>
            <a:ext cx="44775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Hypothesis</a:t>
            </a:r>
            <a:r>
              <a:rPr lang="en-US" dirty="0" smtClean="0">
                <a:solidFill>
                  <a:schemeClr val="tx2"/>
                </a:solidFill>
              </a:rPr>
              <a:t>:  physics regulates the divergence: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  <a:ln/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Horizon thermodynamics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015160" y="2955927"/>
          <a:ext cx="1166812" cy="457200"/>
        </p:xfrm>
        <a:graphic>
          <a:graphicData uri="http://schemas.openxmlformats.org/presentationml/2006/ole">
            <p:oleObj spid="_x0000_s482306" name="Equation" r:id="rId4" imgW="520700" imgH="177800" progId="Equation.3">
              <p:embed/>
            </p:oleObj>
          </a:graphicData>
        </a:graphic>
      </p:graphicFrame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85495" y="3776137"/>
            <a:ext cx="396682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2. Boost </a:t>
            </a:r>
            <a:r>
              <a:rPr lang="en-GB" sz="1800" dirty="0">
                <a:solidFill>
                  <a:srgbClr val="000000"/>
                </a:solidFill>
                <a:ea typeface="MS Gothic" charset="0"/>
                <a:cs typeface="MS Gothic" charset="0"/>
              </a:rPr>
              <a:t>energy flux across the horizon is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ea typeface="MS Gothic" charset="0"/>
                <a:cs typeface="MS Gothic" charset="0"/>
              </a:rPr>
              <a:t>‘</a:t>
            </a:r>
            <a:r>
              <a:rPr lang="en-GB" sz="18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thermalized</a:t>
            </a:r>
            <a:r>
              <a:rPr lang="en-GB" sz="1800" dirty="0">
                <a:solidFill>
                  <a:srgbClr val="000000"/>
                </a:solidFill>
                <a:ea typeface="MS Gothic" charset="0"/>
                <a:cs typeface="MS Gothic" charset="0"/>
              </a:rPr>
              <a:t>’ at the Unruh temperature.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51629" y="2921004"/>
            <a:ext cx="368121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1. The </a:t>
            </a:r>
            <a:r>
              <a:rPr lang="en-GB" sz="1800" dirty="0">
                <a:solidFill>
                  <a:srgbClr val="000000"/>
                </a:solidFill>
                <a:ea typeface="MS Gothic" charset="0"/>
                <a:cs typeface="MS Gothic" charset="0"/>
              </a:rPr>
              <a:t>horizon system is a ‘heat bath’,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ea typeface="MS Gothic" charset="0"/>
                <a:cs typeface="MS Gothic" charset="0"/>
              </a:rPr>
              <a:t>with universal entropy area density.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9747" y="3107276"/>
            <a:ext cx="1705512" cy="648512"/>
          </a:xfrm>
          <a:prstGeom prst="rect">
            <a:avLst/>
          </a:prstGeom>
          <a:solidFill>
            <a:srgbClr val="9999FF"/>
          </a:solidFill>
          <a:ln w="936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 smtClean="0">
                <a:solidFill>
                  <a:srgbClr val="1F497D"/>
                </a:solidFill>
                <a:ea typeface="MS Gothic" charset="0"/>
                <a:cs typeface="MS Gothic" charset="0"/>
              </a:rPr>
              <a:t>Postulate for all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 smtClean="0">
                <a:solidFill>
                  <a:srgbClr val="1F497D"/>
                </a:solidFill>
                <a:ea typeface="MS Gothic" charset="0"/>
                <a:cs typeface="MS Gothic" charset="0"/>
              </a:rPr>
              <a:t>such horizons</a:t>
            </a:r>
            <a:endParaRPr lang="en-GB" sz="1800" i="1" dirty="0">
              <a:solidFill>
                <a:srgbClr val="1F497D"/>
              </a:solidFill>
              <a:ea typeface="MS Gothic" charset="0"/>
              <a:cs typeface="MS Gothic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34720" y="5232396"/>
            <a:ext cx="5410200" cy="1202510"/>
          </a:xfrm>
          <a:prstGeom prst="rect">
            <a:avLst/>
          </a:prstGeom>
          <a:solidFill>
            <a:srgbClr val="9999FF"/>
          </a:solidFill>
          <a:ln w="936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ea typeface="MS Gothic" charset="0"/>
                <a:cs typeface="MS Gothic" charset="0"/>
              </a:rPr>
              <a:t>Implies focusing of light </a:t>
            </a:r>
            <a:r>
              <a:rPr lang="en-GB" sz="18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rays by </a:t>
            </a:r>
            <a:r>
              <a:rPr lang="en-GB" sz="1800" dirty="0" err="1" smtClean="0">
                <a:solidFill>
                  <a:srgbClr val="000000"/>
                </a:solidFill>
                <a:ea typeface="MS Gothic" charset="0"/>
                <a:cs typeface="MS Gothic" charset="0"/>
              </a:rPr>
              <a:t>spacetime</a:t>
            </a:r>
            <a:r>
              <a:rPr lang="en-GB" sz="18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 curvature: </a:t>
            </a:r>
            <a:r>
              <a:rPr lang="en-GB" sz="1800" dirty="0">
                <a:solidFill>
                  <a:srgbClr val="000000"/>
                </a:solidFill>
                <a:ea typeface="MS Gothic" charset="0"/>
                <a:cs typeface="MS Gothic" charset="0"/>
              </a:rPr>
              <a:t>the causal </a:t>
            </a:r>
            <a:r>
              <a:rPr lang="en-GB" sz="18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structure must </a:t>
            </a:r>
            <a:r>
              <a:rPr lang="en-GB" sz="1800" dirty="0">
                <a:solidFill>
                  <a:srgbClr val="000000"/>
                </a:solidFill>
                <a:ea typeface="MS Gothic" charset="0"/>
                <a:cs typeface="MS Gothic" charset="0"/>
              </a:rPr>
              <a:t>satisfy</a:t>
            </a:r>
            <a:r>
              <a:rPr lang="en-GB" sz="18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 Einstein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field</a:t>
            </a:r>
            <a:r>
              <a:rPr lang="en-GB" sz="18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ea typeface="MS Gothic" charset="0"/>
                <a:cs typeface="MS Gothic" charset="0"/>
              </a:rPr>
              <a:t>equation, </a:t>
            </a:r>
            <a:r>
              <a:rPr lang="en-GB" sz="18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with Newton’s constant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endParaRPr lang="en-GB" sz="18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6722530" y="3843872"/>
          <a:ext cx="1600200" cy="485775"/>
        </p:xfrm>
        <a:graphic>
          <a:graphicData uri="http://schemas.openxmlformats.org/presentationml/2006/ole">
            <p:oleObj spid="_x0000_s482307" r:id="rId5" imgW="762000" imgH="190500" progId="Equation.3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6698709" y="5617096"/>
          <a:ext cx="969962" cy="666750"/>
        </p:xfrm>
        <a:graphic>
          <a:graphicData uri="http://schemas.openxmlformats.org/presentationml/2006/ole">
            <p:oleObj spid="_x0000_s482308" name="Equation" r:id="rId6" imgW="596900" imgH="355600" progId="Equation.3">
              <p:embed/>
            </p:oleObj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2060575" y="2603500"/>
          <a:ext cx="357188" cy="292100"/>
        </p:xfrm>
        <a:graphic>
          <a:graphicData uri="http://schemas.openxmlformats.org/presentationml/2006/ole">
            <p:oleObj spid="_x0000_s482309" name="Equation" r:id="rId7" imgW="317500" imgH="190500" progId="Equation.3">
              <p:embed/>
            </p:oleObj>
          </a:graphicData>
        </a:graphic>
      </p:graphicFrame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1380056" y="1328737"/>
            <a:ext cx="1575870" cy="15668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2060574" y="1790829"/>
            <a:ext cx="491055" cy="52057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 rot="3480000">
            <a:off x="1536700" y="2078038"/>
            <a:ext cx="836613" cy="287338"/>
          </a:xfrm>
          <a:prstGeom prst="leftArrow">
            <a:avLst>
              <a:gd name="adj1" fmla="val 50000"/>
              <a:gd name="adj2" fmla="val 72790"/>
            </a:avLst>
          </a:prstGeom>
          <a:solidFill>
            <a:srgbClr val="CC00CC">
              <a:alpha val="32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Freeform 14"/>
          <p:cNvSpPr>
            <a:spLocks noChangeArrowheads="1"/>
          </p:cNvSpPr>
          <p:nvPr/>
        </p:nvSpPr>
        <p:spPr bwMode="auto">
          <a:xfrm>
            <a:off x="2274888" y="1952625"/>
            <a:ext cx="1839913" cy="71438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708" y="0"/>
              </a:cxn>
              <a:cxn ang="0">
                <a:pos x="1968" y="84"/>
              </a:cxn>
              <a:cxn ang="0">
                <a:pos x="2466" y="66"/>
              </a:cxn>
            </a:cxnLst>
            <a:rect l="0" t="0" r="r" b="b"/>
            <a:pathLst>
              <a:path w="2466" h="95">
                <a:moveTo>
                  <a:pt x="0" y="84"/>
                </a:moveTo>
                <a:cubicBezTo>
                  <a:pt x="118" y="70"/>
                  <a:pt x="380" y="0"/>
                  <a:pt x="708" y="0"/>
                </a:cubicBezTo>
                <a:cubicBezTo>
                  <a:pt x="1036" y="0"/>
                  <a:pt x="1675" y="73"/>
                  <a:pt x="1968" y="84"/>
                </a:cubicBezTo>
                <a:cubicBezTo>
                  <a:pt x="2261" y="95"/>
                  <a:pt x="2362" y="70"/>
                  <a:pt x="2466" y="66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1380056" y="5477926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9999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16189" y="4588939"/>
            <a:ext cx="649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Energy conservation (energy-momentum tensor divergence-free) </a:t>
            </a:r>
            <a:endParaRPr lang="en-US" dirty="0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1380055" y="2311401"/>
            <a:ext cx="563045" cy="584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4"/>
          <p:cNvSpPr>
            <a:spLocks noChangeArrowheads="1"/>
          </p:cNvSpPr>
          <p:nvPr/>
        </p:nvSpPr>
        <p:spPr bwMode="auto">
          <a:xfrm>
            <a:off x="1668649" y="2549397"/>
            <a:ext cx="1839913" cy="71438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708" y="0"/>
              </a:cxn>
              <a:cxn ang="0">
                <a:pos x="1968" y="84"/>
              </a:cxn>
              <a:cxn ang="0">
                <a:pos x="2466" y="66"/>
              </a:cxn>
            </a:cxnLst>
            <a:rect l="0" t="0" r="r" b="b"/>
            <a:pathLst>
              <a:path w="2466" h="95">
                <a:moveTo>
                  <a:pt x="0" y="84"/>
                </a:moveTo>
                <a:cubicBezTo>
                  <a:pt x="118" y="70"/>
                  <a:pt x="380" y="0"/>
                  <a:pt x="708" y="0"/>
                </a:cubicBezTo>
                <a:cubicBezTo>
                  <a:pt x="1036" y="0"/>
                  <a:pt x="1675" y="73"/>
                  <a:pt x="1968" y="84"/>
                </a:cubicBezTo>
                <a:cubicBezTo>
                  <a:pt x="2261" y="95"/>
                  <a:pt x="2362" y="70"/>
                  <a:pt x="2466" y="66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1190</Words>
  <Application>Microsoft Macintosh PowerPoint</Application>
  <PresentationFormat>On-screen Show (4:3)</PresentationFormat>
  <Paragraphs>162</Paragraphs>
  <Slides>19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Microsoft Equation</vt:lpstr>
      <vt:lpstr>Equation</vt:lpstr>
      <vt:lpstr>Equation.3</vt:lpstr>
      <vt:lpstr>Slide 1</vt:lpstr>
      <vt:lpstr>Slide 2</vt:lpstr>
      <vt:lpstr>Horizon entropy and higher curvature equations of state</vt:lpstr>
      <vt:lpstr>Slide 4</vt:lpstr>
      <vt:lpstr>Slide 5</vt:lpstr>
      <vt:lpstr>Slide 6</vt:lpstr>
      <vt:lpstr>Davies-Unruh effect</vt:lpstr>
      <vt:lpstr>Vacuum entanglement entropy </vt:lpstr>
      <vt:lpstr>Horizon thermodynamics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entropy and higher curvature equations of state</dc:title>
  <dc:creator>Ted Jacobson</dc:creator>
  <cp:lastModifiedBy>Ted Jacobson</cp:lastModifiedBy>
  <cp:revision>29</cp:revision>
  <dcterms:created xsi:type="dcterms:W3CDTF">2011-09-04T15:02:04Z</dcterms:created>
  <dcterms:modified xsi:type="dcterms:W3CDTF">2011-09-05T01:17:34Z</dcterms:modified>
</cp:coreProperties>
</file>